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411" r:id="rId2"/>
    <p:sldId id="269" r:id="rId3"/>
    <p:sldId id="292" r:id="rId4"/>
    <p:sldId id="270" r:id="rId5"/>
    <p:sldId id="257" r:id="rId6"/>
    <p:sldId id="282" r:id="rId7"/>
    <p:sldId id="271" r:id="rId8"/>
    <p:sldId id="293" r:id="rId9"/>
    <p:sldId id="294" r:id="rId10"/>
    <p:sldId id="295" r:id="rId11"/>
    <p:sldId id="259" r:id="rId12"/>
    <p:sldId id="462" r:id="rId13"/>
    <p:sldId id="311" r:id="rId14"/>
    <p:sldId id="460" r:id="rId15"/>
    <p:sldId id="461" r:id="rId16"/>
    <p:sldId id="299" r:id="rId17"/>
    <p:sldId id="260" r:id="rId18"/>
    <p:sldId id="285" r:id="rId19"/>
    <p:sldId id="300" r:id="rId20"/>
    <p:sldId id="272" r:id="rId21"/>
    <p:sldId id="298" r:id="rId22"/>
    <p:sldId id="273" r:id="rId23"/>
    <p:sldId id="283" r:id="rId24"/>
    <p:sldId id="286" r:id="rId25"/>
    <p:sldId id="290" r:id="rId26"/>
    <p:sldId id="289" r:id="rId27"/>
    <p:sldId id="288" r:id="rId28"/>
    <p:sldId id="279" r:id="rId29"/>
    <p:sldId id="277" r:id="rId30"/>
    <p:sldId id="301" r:id="rId31"/>
    <p:sldId id="463" r:id="rId32"/>
    <p:sldId id="268" r:id="rId33"/>
    <p:sldId id="284" r:id="rId34"/>
    <p:sldId id="306" r:id="rId35"/>
    <p:sldId id="307" r:id="rId36"/>
    <p:sldId id="308" r:id="rId37"/>
    <p:sldId id="309" r:id="rId38"/>
    <p:sldId id="303"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702B4-2979-4F32-96A3-D77AF8EFB51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0E0B418-B824-4B91-8473-FEE557448A5A}">
      <dgm:prSet/>
      <dgm:spPr/>
      <dgm:t>
        <a:bodyPr/>
        <a:lstStyle/>
        <a:p>
          <a:r>
            <a:rPr lang="en-US" b="1"/>
            <a:t>Học bài cũ, trả lời câu hỏi trong SGK </a:t>
          </a:r>
          <a:endParaRPr lang="en-US"/>
        </a:p>
      </dgm:t>
    </dgm:pt>
    <dgm:pt modelId="{BB7AE231-8A18-41BE-A1C3-7BD9BA5DA739}" type="parTrans" cxnId="{0CE4C0BB-4ADA-474C-BE14-BAE7B2D205CD}">
      <dgm:prSet/>
      <dgm:spPr/>
      <dgm:t>
        <a:bodyPr/>
        <a:lstStyle/>
        <a:p>
          <a:endParaRPr lang="en-US"/>
        </a:p>
      </dgm:t>
    </dgm:pt>
    <dgm:pt modelId="{96E4A753-9DF0-4C4B-90C4-FF49A94EA074}" type="sibTrans" cxnId="{0CE4C0BB-4ADA-474C-BE14-BAE7B2D205CD}">
      <dgm:prSet/>
      <dgm:spPr/>
      <dgm:t>
        <a:bodyPr/>
        <a:lstStyle/>
        <a:p>
          <a:endParaRPr lang="en-US"/>
        </a:p>
      </dgm:t>
    </dgm:pt>
    <dgm:pt modelId="{0F269783-2234-44C3-9DDE-44FBB5A53B9A}">
      <dgm:prSet/>
      <dgm:spPr/>
      <dgm:t>
        <a:bodyPr/>
        <a:lstStyle/>
        <a:p>
          <a:r>
            <a:rPr lang="en-US" b="1"/>
            <a:t>- Đọc trước bài 6: Các nước Châu Phi</a:t>
          </a:r>
          <a:endParaRPr lang="en-US"/>
        </a:p>
      </dgm:t>
    </dgm:pt>
    <dgm:pt modelId="{D6ADF713-565C-4A70-9233-E36AA5BDF9AB}" type="parTrans" cxnId="{4CA7A59B-5B07-4BEE-8367-70E02775C6F8}">
      <dgm:prSet/>
      <dgm:spPr/>
      <dgm:t>
        <a:bodyPr/>
        <a:lstStyle/>
        <a:p>
          <a:endParaRPr lang="en-US"/>
        </a:p>
      </dgm:t>
    </dgm:pt>
    <dgm:pt modelId="{CE171AFA-597A-4C2A-A343-273852461CF0}" type="sibTrans" cxnId="{4CA7A59B-5B07-4BEE-8367-70E02775C6F8}">
      <dgm:prSet/>
      <dgm:spPr/>
      <dgm:t>
        <a:bodyPr/>
        <a:lstStyle/>
        <a:p>
          <a:endParaRPr lang="en-US"/>
        </a:p>
      </dgm:t>
    </dgm:pt>
    <dgm:pt modelId="{115C2F1E-26D7-4BAA-B642-F2AAF8B0B412}">
      <dgm:prSet/>
      <dgm:spPr/>
      <dgm:t>
        <a:bodyPr/>
        <a:lstStyle/>
        <a:p>
          <a:r>
            <a:rPr lang="en-US" b="1"/>
            <a:t>+ Tìm hiểu lược đồ H12: Các nước Châu Phi sau CTTG thứ hai.</a:t>
          </a:r>
          <a:endParaRPr lang="en-US"/>
        </a:p>
      </dgm:t>
    </dgm:pt>
    <dgm:pt modelId="{EBC017A1-ED9A-45C8-BB10-4277559D7E90}" type="parTrans" cxnId="{A599B86F-EA30-4CB4-B004-CC63B2CBB61A}">
      <dgm:prSet/>
      <dgm:spPr/>
      <dgm:t>
        <a:bodyPr/>
        <a:lstStyle/>
        <a:p>
          <a:endParaRPr lang="en-US"/>
        </a:p>
      </dgm:t>
    </dgm:pt>
    <dgm:pt modelId="{9203E803-00EA-4167-8750-49B4932A4FA5}" type="sibTrans" cxnId="{A599B86F-EA30-4CB4-B004-CC63B2CBB61A}">
      <dgm:prSet/>
      <dgm:spPr/>
      <dgm:t>
        <a:bodyPr/>
        <a:lstStyle/>
        <a:p>
          <a:endParaRPr lang="en-US"/>
        </a:p>
      </dgm:t>
    </dgm:pt>
    <dgm:pt modelId="{E2481DFF-18AA-4961-BFE3-FD7E55C5C135}">
      <dgm:prSet/>
      <dgm:spPr/>
      <dgm:t>
        <a:bodyPr/>
        <a:lstStyle/>
        <a:p>
          <a:r>
            <a:rPr lang="en-US" b="1"/>
            <a:t>+ Trả lời các câu hỏi có liên quan trong bài 6.</a:t>
          </a:r>
          <a:endParaRPr lang="en-US"/>
        </a:p>
      </dgm:t>
    </dgm:pt>
    <dgm:pt modelId="{B72F9D07-7831-4976-8BB8-96188D063121}" type="parTrans" cxnId="{A6029B95-1A9D-4486-8C19-B345761C30D0}">
      <dgm:prSet/>
      <dgm:spPr/>
      <dgm:t>
        <a:bodyPr/>
        <a:lstStyle/>
        <a:p>
          <a:endParaRPr lang="en-US"/>
        </a:p>
      </dgm:t>
    </dgm:pt>
    <dgm:pt modelId="{197EF0D2-D195-4840-B13E-6D59A513B29C}" type="sibTrans" cxnId="{A6029B95-1A9D-4486-8C19-B345761C30D0}">
      <dgm:prSet/>
      <dgm:spPr/>
      <dgm:t>
        <a:bodyPr/>
        <a:lstStyle/>
        <a:p>
          <a:endParaRPr lang="en-US"/>
        </a:p>
      </dgm:t>
    </dgm:pt>
    <dgm:pt modelId="{2EF0DADD-EAA9-41A0-AD41-8EDF3B8B4942}" type="pres">
      <dgm:prSet presAssocID="{20A702B4-2979-4F32-96A3-D77AF8EFB510}" presName="hierChild1" presStyleCnt="0">
        <dgm:presLayoutVars>
          <dgm:chPref val="1"/>
          <dgm:dir/>
          <dgm:animOne val="branch"/>
          <dgm:animLvl val="lvl"/>
          <dgm:resizeHandles/>
        </dgm:presLayoutVars>
      </dgm:prSet>
      <dgm:spPr/>
      <dgm:t>
        <a:bodyPr/>
        <a:lstStyle/>
        <a:p>
          <a:endParaRPr lang="en-US"/>
        </a:p>
      </dgm:t>
    </dgm:pt>
    <dgm:pt modelId="{35417550-22EE-4395-8E79-7AEE55F535B1}" type="pres">
      <dgm:prSet presAssocID="{90E0B418-B824-4B91-8473-FEE557448A5A}" presName="hierRoot1" presStyleCnt="0"/>
      <dgm:spPr/>
    </dgm:pt>
    <dgm:pt modelId="{50107062-6777-45F5-9867-1AD5AB63EF57}" type="pres">
      <dgm:prSet presAssocID="{90E0B418-B824-4B91-8473-FEE557448A5A}" presName="composite" presStyleCnt="0"/>
      <dgm:spPr/>
    </dgm:pt>
    <dgm:pt modelId="{3A73D1B5-2884-4250-9613-1058FECC98F4}" type="pres">
      <dgm:prSet presAssocID="{90E0B418-B824-4B91-8473-FEE557448A5A}" presName="background" presStyleLbl="node0" presStyleIdx="0" presStyleCnt="4"/>
      <dgm:spPr/>
    </dgm:pt>
    <dgm:pt modelId="{6AA429DE-2C0D-4490-91A4-30878B374B5C}" type="pres">
      <dgm:prSet presAssocID="{90E0B418-B824-4B91-8473-FEE557448A5A}" presName="text" presStyleLbl="fgAcc0" presStyleIdx="0" presStyleCnt="4">
        <dgm:presLayoutVars>
          <dgm:chPref val="3"/>
        </dgm:presLayoutVars>
      </dgm:prSet>
      <dgm:spPr/>
      <dgm:t>
        <a:bodyPr/>
        <a:lstStyle/>
        <a:p>
          <a:endParaRPr lang="en-US"/>
        </a:p>
      </dgm:t>
    </dgm:pt>
    <dgm:pt modelId="{C55B234B-AE0B-4177-8B00-F231AB6CBBCA}" type="pres">
      <dgm:prSet presAssocID="{90E0B418-B824-4B91-8473-FEE557448A5A}" presName="hierChild2" presStyleCnt="0"/>
      <dgm:spPr/>
    </dgm:pt>
    <dgm:pt modelId="{FAC0A55E-437D-43E1-9FE4-43A4091D57AD}" type="pres">
      <dgm:prSet presAssocID="{0F269783-2234-44C3-9DDE-44FBB5A53B9A}" presName="hierRoot1" presStyleCnt="0"/>
      <dgm:spPr/>
    </dgm:pt>
    <dgm:pt modelId="{523E7E35-74A2-446E-98C1-1F4B77084AB8}" type="pres">
      <dgm:prSet presAssocID="{0F269783-2234-44C3-9DDE-44FBB5A53B9A}" presName="composite" presStyleCnt="0"/>
      <dgm:spPr/>
    </dgm:pt>
    <dgm:pt modelId="{9F37F2D0-A707-4D65-A314-0208198DF527}" type="pres">
      <dgm:prSet presAssocID="{0F269783-2234-44C3-9DDE-44FBB5A53B9A}" presName="background" presStyleLbl="node0" presStyleIdx="1" presStyleCnt="4"/>
      <dgm:spPr/>
    </dgm:pt>
    <dgm:pt modelId="{072F0DC5-07FD-4B03-9E3A-8BA73010A7E4}" type="pres">
      <dgm:prSet presAssocID="{0F269783-2234-44C3-9DDE-44FBB5A53B9A}" presName="text" presStyleLbl="fgAcc0" presStyleIdx="1" presStyleCnt="4">
        <dgm:presLayoutVars>
          <dgm:chPref val="3"/>
        </dgm:presLayoutVars>
      </dgm:prSet>
      <dgm:spPr/>
      <dgm:t>
        <a:bodyPr/>
        <a:lstStyle/>
        <a:p>
          <a:endParaRPr lang="en-US"/>
        </a:p>
      </dgm:t>
    </dgm:pt>
    <dgm:pt modelId="{0A32D218-F6D2-4DD0-ACAC-A1C19BA9C230}" type="pres">
      <dgm:prSet presAssocID="{0F269783-2234-44C3-9DDE-44FBB5A53B9A}" presName="hierChild2" presStyleCnt="0"/>
      <dgm:spPr/>
    </dgm:pt>
    <dgm:pt modelId="{D5CEAC54-9A94-4108-B0AC-DC167152A447}" type="pres">
      <dgm:prSet presAssocID="{115C2F1E-26D7-4BAA-B642-F2AAF8B0B412}" presName="hierRoot1" presStyleCnt="0"/>
      <dgm:spPr/>
    </dgm:pt>
    <dgm:pt modelId="{E18988C4-0552-454F-B4D7-36804D96677A}" type="pres">
      <dgm:prSet presAssocID="{115C2F1E-26D7-4BAA-B642-F2AAF8B0B412}" presName="composite" presStyleCnt="0"/>
      <dgm:spPr/>
    </dgm:pt>
    <dgm:pt modelId="{695C06BD-680E-4A87-B29D-2A1868AF3BF1}" type="pres">
      <dgm:prSet presAssocID="{115C2F1E-26D7-4BAA-B642-F2AAF8B0B412}" presName="background" presStyleLbl="node0" presStyleIdx="2" presStyleCnt="4"/>
      <dgm:spPr/>
    </dgm:pt>
    <dgm:pt modelId="{046A51FF-6DEA-4E4F-A90A-F404F322344E}" type="pres">
      <dgm:prSet presAssocID="{115C2F1E-26D7-4BAA-B642-F2AAF8B0B412}" presName="text" presStyleLbl="fgAcc0" presStyleIdx="2" presStyleCnt="4">
        <dgm:presLayoutVars>
          <dgm:chPref val="3"/>
        </dgm:presLayoutVars>
      </dgm:prSet>
      <dgm:spPr/>
      <dgm:t>
        <a:bodyPr/>
        <a:lstStyle/>
        <a:p>
          <a:endParaRPr lang="en-US"/>
        </a:p>
      </dgm:t>
    </dgm:pt>
    <dgm:pt modelId="{7C15AF11-BF45-4B74-9041-A702E716529D}" type="pres">
      <dgm:prSet presAssocID="{115C2F1E-26D7-4BAA-B642-F2AAF8B0B412}" presName="hierChild2" presStyleCnt="0"/>
      <dgm:spPr/>
    </dgm:pt>
    <dgm:pt modelId="{8BD727A4-438E-45F8-9CD2-67E9ED3E911D}" type="pres">
      <dgm:prSet presAssocID="{E2481DFF-18AA-4961-BFE3-FD7E55C5C135}" presName="hierRoot1" presStyleCnt="0"/>
      <dgm:spPr/>
    </dgm:pt>
    <dgm:pt modelId="{698B665A-2709-43C3-BAD0-43DA5EF187A8}" type="pres">
      <dgm:prSet presAssocID="{E2481DFF-18AA-4961-BFE3-FD7E55C5C135}" presName="composite" presStyleCnt="0"/>
      <dgm:spPr/>
    </dgm:pt>
    <dgm:pt modelId="{1C83A2A6-A4F8-4DB7-B160-68456D94DBE7}" type="pres">
      <dgm:prSet presAssocID="{E2481DFF-18AA-4961-BFE3-FD7E55C5C135}" presName="background" presStyleLbl="node0" presStyleIdx="3" presStyleCnt="4"/>
      <dgm:spPr/>
    </dgm:pt>
    <dgm:pt modelId="{137C03BA-4348-4B0C-9A6C-2E5D15FDC62B}" type="pres">
      <dgm:prSet presAssocID="{E2481DFF-18AA-4961-BFE3-FD7E55C5C135}" presName="text" presStyleLbl="fgAcc0" presStyleIdx="3" presStyleCnt="4">
        <dgm:presLayoutVars>
          <dgm:chPref val="3"/>
        </dgm:presLayoutVars>
      </dgm:prSet>
      <dgm:spPr/>
      <dgm:t>
        <a:bodyPr/>
        <a:lstStyle/>
        <a:p>
          <a:endParaRPr lang="en-US"/>
        </a:p>
      </dgm:t>
    </dgm:pt>
    <dgm:pt modelId="{E1B8054F-68C8-4D93-B682-0AE921EC02B0}" type="pres">
      <dgm:prSet presAssocID="{E2481DFF-18AA-4961-BFE3-FD7E55C5C135}" presName="hierChild2" presStyleCnt="0"/>
      <dgm:spPr/>
    </dgm:pt>
  </dgm:ptLst>
  <dgm:cxnLst>
    <dgm:cxn modelId="{2AC45165-46FE-4895-81A0-0715B9A8C95B}" type="presOf" srcId="{115C2F1E-26D7-4BAA-B642-F2AAF8B0B412}" destId="{046A51FF-6DEA-4E4F-A90A-F404F322344E}" srcOrd="0" destOrd="0" presId="urn:microsoft.com/office/officeart/2005/8/layout/hierarchy1"/>
    <dgm:cxn modelId="{B9DE182E-7C23-4047-B729-F6587B29BB60}" type="presOf" srcId="{20A702B4-2979-4F32-96A3-D77AF8EFB510}" destId="{2EF0DADD-EAA9-41A0-AD41-8EDF3B8B4942}" srcOrd="0" destOrd="0" presId="urn:microsoft.com/office/officeart/2005/8/layout/hierarchy1"/>
    <dgm:cxn modelId="{4CA7A59B-5B07-4BEE-8367-70E02775C6F8}" srcId="{20A702B4-2979-4F32-96A3-D77AF8EFB510}" destId="{0F269783-2234-44C3-9DDE-44FBB5A53B9A}" srcOrd="1" destOrd="0" parTransId="{D6ADF713-565C-4A70-9233-E36AA5BDF9AB}" sibTransId="{CE171AFA-597A-4C2A-A343-273852461CF0}"/>
    <dgm:cxn modelId="{0CE4C0BB-4ADA-474C-BE14-BAE7B2D205CD}" srcId="{20A702B4-2979-4F32-96A3-D77AF8EFB510}" destId="{90E0B418-B824-4B91-8473-FEE557448A5A}" srcOrd="0" destOrd="0" parTransId="{BB7AE231-8A18-41BE-A1C3-7BD9BA5DA739}" sibTransId="{96E4A753-9DF0-4C4B-90C4-FF49A94EA074}"/>
    <dgm:cxn modelId="{29627362-B619-4C3D-86AF-73F05EA01F42}" type="presOf" srcId="{90E0B418-B824-4B91-8473-FEE557448A5A}" destId="{6AA429DE-2C0D-4490-91A4-30878B374B5C}" srcOrd="0" destOrd="0" presId="urn:microsoft.com/office/officeart/2005/8/layout/hierarchy1"/>
    <dgm:cxn modelId="{A6029B95-1A9D-4486-8C19-B345761C30D0}" srcId="{20A702B4-2979-4F32-96A3-D77AF8EFB510}" destId="{E2481DFF-18AA-4961-BFE3-FD7E55C5C135}" srcOrd="3" destOrd="0" parTransId="{B72F9D07-7831-4976-8BB8-96188D063121}" sibTransId="{197EF0D2-D195-4840-B13E-6D59A513B29C}"/>
    <dgm:cxn modelId="{A599B86F-EA30-4CB4-B004-CC63B2CBB61A}" srcId="{20A702B4-2979-4F32-96A3-D77AF8EFB510}" destId="{115C2F1E-26D7-4BAA-B642-F2AAF8B0B412}" srcOrd="2" destOrd="0" parTransId="{EBC017A1-ED9A-45C8-BB10-4277559D7E90}" sibTransId="{9203E803-00EA-4167-8750-49B4932A4FA5}"/>
    <dgm:cxn modelId="{19CCA223-45D1-44CD-B666-0D2BF8E7C615}" type="presOf" srcId="{0F269783-2234-44C3-9DDE-44FBB5A53B9A}" destId="{072F0DC5-07FD-4B03-9E3A-8BA73010A7E4}" srcOrd="0" destOrd="0" presId="urn:microsoft.com/office/officeart/2005/8/layout/hierarchy1"/>
    <dgm:cxn modelId="{07ECD04F-CDA7-454C-8F84-4F45931E604A}" type="presOf" srcId="{E2481DFF-18AA-4961-BFE3-FD7E55C5C135}" destId="{137C03BA-4348-4B0C-9A6C-2E5D15FDC62B}" srcOrd="0" destOrd="0" presId="urn:microsoft.com/office/officeart/2005/8/layout/hierarchy1"/>
    <dgm:cxn modelId="{A33EB7D4-20ED-4C49-B280-17DAE4B9C378}" type="presParOf" srcId="{2EF0DADD-EAA9-41A0-AD41-8EDF3B8B4942}" destId="{35417550-22EE-4395-8E79-7AEE55F535B1}" srcOrd="0" destOrd="0" presId="urn:microsoft.com/office/officeart/2005/8/layout/hierarchy1"/>
    <dgm:cxn modelId="{6005949B-636B-43B6-8862-5E0D4D304709}" type="presParOf" srcId="{35417550-22EE-4395-8E79-7AEE55F535B1}" destId="{50107062-6777-45F5-9867-1AD5AB63EF57}" srcOrd="0" destOrd="0" presId="urn:microsoft.com/office/officeart/2005/8/layout/hierarchy1"/>
    <dgm:cxn modelId="{55B9FD3A-119D-493E-BD0C-FC811163739A}" type="presParOf" srcId="{50107062-6777-45F5-9867-1AD5AB63EF57}" destId="{3A73D1B5-2884-4250-9613-1058FECC98F4}" srcOrd="0" destOrd="0" presId="urn:microsoft.com/office/officeart/2005/8/layout/hierarchy1"/>
    <dgm:cxn modelId="{87E9776B-C9F4-49C0-96AA-DBE75392C3C0}" type="presParOf" srcId="{50107062-6777-45F5-9867-1AD5AB63EF57}" destId="{6AA429DE-2C0D-4490-91A4-30878B374B5C}" srcOrd="1" destOrd="0" presId="urn:microsoft.com/office/officeart/2005/8/layout/hierarchy1"/>
    <dgm:cxn modelId="{9A3D0AF3-6893-4689-8A2F-52E05BE2DDA8}" type="presParOf" srcId="{35417550-22EE-4395-8E79-7AEE55F535B1}" destId="{C55B234B-AE0B-4177-8B00-F231AB6CBBCA}" srcOrd="1" destOrd="0" presId="urn:microsoft.com/office/officeart/2005/8/layout/hierarchy1"/>
    <dgm:cxn modelId="{2F8BADB6-F70A-4DF5-8AED-7EB86E2A7EFD}" type="presParOf" srcId="{2EF0DADD-EAA9-41A0-AD41-8EDF3B8B4942}" destId="{FAC0A55E-437D-43E1-9FE4-43A4091D57AD}" srcOrd="1" destOrd="0" presId="urn:microsoft.com/office/officeart/2005/8/layout/hierarchy1"/>
    <dgm:cxn modelId="{AB999603-CC90-40A5-B106-D4E50D64BA3E}" type="presParOf" srcId="{FAC0A55E-437D-43E1-9FE4-43A4091D57AD}" destId="{523E7E35-74A2-446E-98C1-1F4B77084AB8}" srcOrd="0" destOrd="0" presId="urn:microsoft.com/office/officeart/2005/8/layout/hierarchy1"/>
    <dgm:cxn modelId="{2DCC4EB2-584B-4202-BBD0-BA449D05EBBD}" type="presParOf" srcId="{523E7E35-74A2-446E-98C1-1F4B77084AB8}" destId="{9F37F2D0-A707-4D65-A314-0208198DF527}" srcOrd="0" destOrd="0" presId="urn:microsoft.com/office/officeart/2005/8/layout/hierarchy1"/>
    <dgm:cxn modelId="{C140E0F3-5769-438F-91B9-A85FFB4256E6}" type="presParOf" srcId="{523E7E35-74A2-446E-98C1-1F4B77084AB8}" destId="{072F0DC5-07FD-4B03-9E3A-8BA73010A7E4}" srcOrd="1" destOrd="0" presId="urn:microsoft.com/office/officeart/2005/8/layout/hierarchy1"/>
    <dgm:cxn modelId="{9BDE8B70-9557-47BA-8649-024F72D104A8}" type="presParOf" srcId="{FAC0A55E-437D-43E1-9FE4-43A4091D57AD}" destId="{0A32D218-F6D2-4DD0-ACAC-A1C19BA9C230}" srcOrd="1" destOrd="0" presId="urn:microsoft.com/office/officeart/2005/8/layout/hierarchy1"/>
    <dgm:cxn modelId="{85C12A1B-D198-45E4-9983-76E8C9515754}" type="presParOf" srcId="{2EF0DADD-EAA9-41A0-AD41-8EDF3B8B4942}" destId="{D5CEAC54-9A94-4108-B0AC-DC167152A447}" srcOrd="2" destOrd="0" presId="urn:microsoft.com/office/officeart/2005/8/layout/hierarchy1"/>
    <dgm:cxn modelId="{3C60E4FD-9D1A-40F6-9E8B-207D1AA6CBDA}" type="presParOf" srcId="{D5CEAC54-9A94-4108-B0AC-DC167152A447}" destId="{E18988C4-0552-454F-B4D7-36804D96677A}" srcOrd="0" destOrd="0" presId="urn:microsoft.com/office/officeart/2005/8/layout/hierarchy1"/>
    <dgm:cxn modelId="{E62DA1A5-138D-4284-A9D6-8D020D4459AE}" type="presParOf" srcId="{E18988C4-0552-454F-B4D7-36804D96677A}" destId="{695C06BD-680E-4A87-B29D-2A1868AF3BF1}" srcOrd="0" destOrd="0" presId="urn:microsoft.com/office/officeart/2005/8/layout/hierarchy1"/>
    <dgm:cxn modelId="{5DF7602C-8BF2-4D07-BC40-4DB69DF46E5E}" type="presParOf" srcId="{E18988C4-0552-454F-B4D7-36804D96677A}" destId="{046A51FF-6DEA-4E4F-A90A-F404F322344E}" srcOrd="1" destOrd="0" presId="urn:microsoft.com/office/officeart/2005/8/layout/hierarchy1"/>
    <dgm:cxn modelId="{FC6F6D46-6E2B-4A3A-8CCE-C61EE4F96E04}" type="presParOf" srcId="{D5CEAC54-9A94-4108-B0AC-DC167152A447}" destId="{7C15AF11-BF45-4B74-9041-A702E716529D}" srcOrd="1" destOrd="0" presId="urn:microsoft.com/office/officeart/2005/8/layout/hierarchy1"/>
    <dgm:cxn modelId="{D47934E9-FF9E-4B23-A4E2-DFBBB1719FA3}" type="presParOf" srcId="{2EF0DADD-EAA9-41A0-AD41-8EDF3B8B4942}" destId="{8BD727A4-438E-45F8-9CD2-67E9ED3E911D}" srcOrd="3" destOrd="0" presId="urn:microsoft.com/office/officeart/2005/8/layout/hierarchy1"/>
    <dgm:cxn modelId="{9078A36F-1FAB-4BA7-985C-DBA8D6B3D88F}" type="presParOf" srcId="{8BD727A4-438E-45F8-9CD2-67E9ED3E911D}" destId="{698B665A-2709-43C3-BAD0-43DA5EF187A8}" srcOrd="0" destOrd="0" presId="urn:microsoft.com/office/officeart/2005/8/layout/hierarchy1"/>
    <dgm:cxn modelId="{3C5B26C4-DBE4-48BB-888E-006656AF99E4}" type="presParOf" srcId="{698B665A-2709-43C3-BAD0-43DA5EF187A8}" destId="{1C83A2A6-A4F8-4DB7-B160-68456D94DBE7}" srcOrd="0" destOrd="0" presId="urn:microsoft.com/office/officeart/2005/8/layout/hierarchy1"/>
    <dgm:cxn modelId="{0F3BDFFA-81D7-442D-839A-0F84E7367A4B}" type="presParOf" srcId="{698B665A-2709-43C3-BAD0-43DA5EF187A8}" destId="{137C03BA-4348-4B0C-9A6C-2E5D15FDC62B}" srcOrd="1" destOrd="0" presId="urn:microsoft.com/office/officeart/2005/8/layout/hierarchy1"/>
    <dgm:cxn modelId="{48C461F7-9129-43E8-8E7D-F7AEE70D55C0}" type="presParOf" srcId="{8BD727A4-438E-45F8-9CD2-67E9ED3E911D}" destId="{E1B8054F-68C8-4D93-B682-0AE921EC02B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6D930-33F1-4CF4-95B3-45973446975D}" type="datetimeFigureOut">
              <a:rPr lang="en-US" smtClean="0"/>
              <a:t>10/4/2022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087A2-8BD2-499C-A63C-9ED2D19C9D73}" type="slidenum">
              <a:rPr lang="en-US" smtClean="0"/>
              <a:t>‹#›</a:t>
            </a:fld>
            <a:endParaRPr lang="en-US"/>
          </a:p>
        </p:txBody>
      </p:sp>
    </p:spTree>
    <p:extLst>
      <p:ext uri="{BB962C8B-B14F-4D97-AF65-F5344CB8AC3E}">
        <p14:creationId xmlns:p14="http://schemas.microsoft.com/office/powerpoint/2010/main" val="10398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err="1">
                <a:solidFill>
                  <a:srgbClr val="0000CC"/>
                </a:solidFill>
                <a:latin typeface="Times New Roman" pitchFamily="18" charset="0"/>
                <a:cs typeface="Times New Roman" pitchFamily="18" charset="0"/>
              </a:rPr>
              <a:t>tổ</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chức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được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thành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lập</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theo</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Hiệp</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ước</a:t>
            </a:r>
            <a:r>
              <a:rPr lang="en-US" sz="1200" dirty="0">
                <a:solidFill>
                  <a:srgbClr val="0000CC"/>
                </a:solidFill>
                <a:latin typeface="Times New Roman" pitchFamily="18" charset="0"/>
                <a:cs typeface="Times New Roman" pitchFamily="18" charset="0"/>
              </a:rPr>
              <a:t> Manila, </a:t>
            </a:r>
            <a:r>
              <a:rPr lang="en-US" sz="1200" dirty="0" err="1">
                <a:solidFill>
                  <a:srgbClr val="0000CC"/>
                </a:solidFill>
                <a:latin typeface="Times New Roman" pitchFamily="18" charset="0"/>
                <a:cs typeface="Times New Roman" pitchFamily="18" charset="0"/>
              </a:rPr>
              <a:t>có</a:t>
            </a:r>
            <a:r>
              <a:rPr lang="en-US" sz="1200" dirty="0">
                <a:solidFill>
                  <a:srgbClr val="0000CC"/>
                </a:solidFill>
                <a:latin typeface="Times New Roman" pitchFamily="18" charset="0"/>
                <a:cs typeface="Times New Roman" pitchFamily="18" charset="0"/>
              </a:rPr>
              <a:t> 8 </a:t>
            </a:r>
            <a:r>
              <a:rPr lang="en-US" sz="1200" dirty="0" err="1">
                <a:solidFill>
                  <a:srgbClr val="0000CC"/>
                </a:solidFill>
                <a:latin typeface="Times New Roman" pitchFamily="18" charset="0"/>
                <a:cs typeface="Times New Roman" pitchFamily="18" charset="0"/>
              </a:rPr>
              <a:t>thành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viên</a:t>
            </a:r>
            <a:r>
              <a:rPr lang="en-US" sz="1200" dirty="0">
                <a:solidFill>
                  <a:srgbClr val="0000CC"/>
                </a:solidFill>
                <a:latin typeface="Times New Roman" pitchFamily="18" charset="0"/>
                <a:cs typeface="Times New Roman" pitchFamily="18" charset="0"/>
              </a:rPr>
              <a:t>.</a:t>
            </a:r>
          </a:p>
          <a:p>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được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thành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lập</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với</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mục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đích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ngăn</a:t>
            </a:r>
            <a:r>
              <a:rPr lang="en-US" sz="1200" dirty="0">
                <a:solidFill>
                  <a:srgbClr val="0000CC"/>
                </a:solidFill>
                <a:latin typeface="Times New Roman" pitchFamily="18" charset="0"/>
                <a:cs typeface="Times New Roman" pitchFamily="18" charset="0"/>
              </a:rPr>
              <a:t> </a:t>
            </a:r>
          </a:p>
          <a:p>
            <a:r>
              <a:rPr lang="en-US" sz="1200" dirty="0" err="1">
                <a:solidFill>
                  <a:srgbClr val="0000CC"/>
                </a:solidFill>
                <a:latin typeface="Times New Roman" pitchFamily="18" charset="0"/>
                <a:cs typeface="Times New Roman" pitchFamily="18" charset="0"/>
              </a:rPr>
              <a:t>chặn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sự</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tràn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lan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của</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chủ</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nghĩa</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cộng</a:t>
            </a:r>
            <a:endParaRPr lang="en-US" sz="1200" dirty="0">
              <a:solidFill>
                <a:srgbClr val="0000CC"/>
              </a:solidFill>
              <a:latin typeface="Times New Roman" pitchFamily="18" charset="0"/>
              <a:cs typeface="Times New Roman" pitchFamily="18" charset="0"/>
            </a:endParaRPr>
          </a:p>
          <a:p>
            <a:r>
              <a:rPr lang="en-US" sz="1200" dirty="0" err="1">
                <a:solidFill>
                  <a:srgbClr val="0000CC"/>
                </a:solidFill>
                <a:latin typeface="Times New Roman" pitchFamily="18" charset="0"/>
                <a:cs typeface="Times New Roman" pitchFamily="18" charset="0"/>
              </a:rPr>
              <a:t>sản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tại</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châu</a:t>
            </a:r>
            <a:r>
              <a:rPr lang="en-US" sz="1200" dirty="0">
                <a:solidFill>
                  <a:srgbClr val="0000CC"/>
                </a:solidFill>
                <a:latin typeface="Times New Roman" pitchFamily="18" charset="0"/>
                <a:cs typeface="Times New Roman" pitchFamily="18" charset="0"/>
              </a:rPr>
              <a:t> Á.</a:t>
            </a:r>
          </a:p>
          <a:p>
            <a:pPr marL="171450" indent="-171450">
              <a:buFontTx/>
              <a:buChar char="-"/>
            </a:pPr>
            <a:endParaRPr lang="en-US" sz="1200" dirty="0">
              <a:solidFill>
                <a:srgbClr val="0000CC"/>
              </a:solidFill>
              <a:latin typeface="Times New Roman" pitchFamily="18" charset="0"/>
              <a:cs typeface="Times New Roman"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C3B2EBC9-6B33-472A-90B5-E76E1C1FD573}" type="slidenum">
              <a:rPr lang="en-US" smtClean="0"/>
              <a:pPr>
                <a:defRPr/>
              </a:pPr>
              <a:t>13</a:t>
            </a:fld>
            <a:endParaRPr lang="en-US"/>
          </a:p>
        </p:txBody>
      </p:sp>
    </p:spTree>
    <p:extLst>
      <p:ext uri="{BB962C8B-B14F-4D97-AF65-F5344CB8AC3E}">
        <p14:creationId xmlns:p14="http://schemas.microsoft.com/office/powerpoint/2010/main" val="380353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087A2-8BD2-499C-A63C-9ED2D19C9D73}" type="slidenum">
              <a:rPr lang="en-US" smtClean="0"/>
              <a:t>25</a:t>
            </a:fld>
            <a:endParaRPr lang="en-US"/>
          </a:p>
        </p:txBody>
      </p:sp>
    </p:spTree>
    <p:extLst>
      <p:ext uri="{BB962C8B-B14F-4D97-AF65-F5344CB8AC3E}">
        <p14:creationId xmlns:p14="http://schemas.microsoft.com/office/powerpoint/2010/main" val="20604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p:spPr>
      </p:sp>
      <p:sp>
        <p:nvSpPr>
          <p:cNvPr id="59395" name="Notes Placeholder 2"/>
          <p:cNvSpPr>
            <a:spLocks noGrp="1"/>
          </p:cNvSpPr>
          <p:nvPr>
            <p:ph type="body" idx="1"/>
          </p:nvPr>
        </p:nvSpPr>
        <p:spPr bwMode="auto">
          <a:noFill/>
        </p:spPr>
        <p:txBody>
          <a:bodyPr wrap="square" numCol="1" anchor="t" anchorCtr="0" compatLnSpc="1"/>
          <a:lstStyle/>
          <a:p>
            <a:endParaRPr lang="en-US"/>
          </a:p>
        </p:txBody>
      </p:sp>
      <p:sp>
        <p:nvSpPr>
          <p:cNvPr id="4" name="Slide Number Placeholder 3"/>
          <p:cNvSpPr>
            <a:spLocks noGrp="1"/>
          </p:cNvSpPr>
          <p:nvPr>
            <p:ph type="sldNum" sz="quarter" idx="5"/>
          </p:nvPr>
        </p:nvSpPr>
        <p:spPr/>
        <p:txBody>
          <a:bodyPr/>
          <a:lstStyle/>
          <a:p>
            <a:pPr>
              <a:defRPr/>
            </a:pPr>
            <a:fld id="{8C297D70-D048-4A74-AE25-E8AC9271BF58}" type="slidenum">
              <a:rPr lang="en-US" smtClean="0"/>
              <a:t>30</a:t>
            </a:fld>
            <a:endParaRPr lang="en-US"/>
          </a:p>
        </p:txBody>
      </p:sp>
    </p:spTree>
    <p:extLst>
      <p:ext uri="{BB962C8B-B14F-4D97-AF65-F5344CB8AC3E}">
        <p14:creationId xmlns:p14="http://schemas.microsoft.com/office/powerpoint/2010/main" val="260681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67AEFB-B4F1-4A0A-95D1-2E620240C7A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AEFB-B4F1-4A0A-95D1-2E620240C7A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AEFB-B4F1-4A0A-95D1-2E620240C7A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004AF41-F68D-4512-B7A0-DDF58AFA0D39}"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398150" y="1505507"/>
            <a:ext cx="1700700" cy="1978400"/>
          </a:xfrm>
          <a:prstGeom prst="rect">
            <a:avLst/>
          </a:prstGeom>
        </p:spPr>
        <p:txBody>
          <a:bodyPr spcFirstLastPara="1">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6"/>
          <p:cNvSpPr txBox="1">
            <a:spLocks noGrp="1"/>
          </p:cNvSpPr>
          <p:nvPr>
            <p:ph type="body" idx="1"/>
          </p:nvPr>
        </p:nvSpPr>
        <p:spPr>
          <a:xfrm>
            <a:off x="3082175" y="1455633"/>
            <a:ext cx="2623200" cy="5112400"/>
          </a:xfrm>
          <a:prstGeom prst="rect">
            <a:avLst/>
          </a:prstGeom>
        </p:spPr>
        <p:txBody>
          <a:bodyPr spcFirstLastPara="1">
            <a:noAutofit/>
          </a:bodyPr>
          <a:lstStyle>
            <a:lvl1pPr marL="342900" lvl="0" indent="-266700">
              <a:spcBef>
                <a:spcPts val="450"/>
              </a:spcBef>
              <a:spcAft>
                <a:spcPts val="0"/>
              </a:spcAft>
              <a:buSzPts val="2000"/>
              <a:buChar char="⊙"/>
              <a:defRPr sz="1500"/>
            </a:lvl1pPr>
            <a:lvl2pPr marL="685800" lvl="1" indent="-266700">
              <a:spcBef>
                <a:spcPts val="0"/>
              </a:spcBef>
              <a:spcAft>
                <a:spcPts val="0"/>
              </a:spcAft>
              <a:buSzPts val="2000"/>
              <a:buChar char="○"/>
              <a:defRPr sz="1500"/>
            </a:lvl2pPr>
            <a:lvl3pPr marL="1028700" lvl="2" indent="-266700">
              <a:spcBef>
                <a:spcPts val="0"/>
              </a:spcBef>
              <a:spcAft>
                <a:spcPts val="0"/>
              </a:spcAft>
              <a:buSzPts val="2000"/>
              <a:buChar char="■"/>
              <a:defRPr sz="1500"/>
            </a:lvl3pPr>
            <a:lvl4pPr marL="1371600" lvl="3" indent="-266700">
              <a:spcBef>
                <a:spcPts val="0"/>
              </a:spcBef>
              <a:spcAft>
                <a:spcPts val="0"/>
              </a:spcAft>
              <a:buSzPts val="2000"/>
              <a:buChar char="●"/>
              <a:defRPr sz="1500"/>
            </a:lvl4pPr>
            <a:lvl5pPr marL="1714500" lvl="4" indent="-266700">
              <a:spcBef>
                <a:spcPts val="0"/>
              </a:spcBef>
              <a:spcAft>
                <a:spcPts val="0"/>
              </a:spcAft>
              <a:buSzPts val="2000"/>
              <a:buChar char="○"/>
              <a:defRPr sz="1500"/>
            </a:lvl5pPr>
            <a:lvl6pPr marL="2057400" lvl="5" indent="-266700">
              <a:spcBef>
                <a:spcPts val="0"/>
              </a:spcBef>
              <a:spcAft>
                <a:spcPts val="0"/>
              </a:spcAft>
              <a:buSzPts val="2000"/>
              <a:buChar char="■"/>
              <a:defRPr sz="1500"/>
            </a:lvl6pPr>
            <a:lvl7pPr marL="2400300" lvl="6" indent="-266700">
              <a:spcBef>
                <a:spcPts val="0"/>
              </a:spcBef>
              <a:spcAft>
                <a:spcPts val="0"/>
              </a:spcAft>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30" name="Google Shape;30;p6"/>
          <p:cNvSpPr txBox="1">
            <a:spLocks noGrp="1"/>
          </p:cNvSpPr>
          <p:nvPr>
            <p:ph type="body" idx="2"/>
          </p:nvPr>
        </p:nvSpPr>
        <p:spPr>
          <a:xfrm>
            <a:off x="5863323" y="1455633"/>
            <a:ext cx="2623200" cy="5112400"/>
          </a:xfrm>
          <a:prstGeom prst="rect">
            <a:avLst/>
          </a:prstGeom>
        </p:spPr>
        <p:txBody>
          <a:bodyPr spcFirstLastPara="1">
            <a:noAutofit/>
          </a:bodyPr>
          <a:lstStyle>
            <a:lvl1pPr marL="342900" lvl="0" indent="-266700">
              <a:spcBef>
                <a:spcPts val="450"/>
              </a:spcBef>
              <a:spcAft>
                <a:spcPts val="0"/>
              </a:spcAft>
              <a:buSzPts val="2000"/>
              <a:buChar char="⊙"/>
              <a:defRPr sz="1500"/>
            </a:lvl1pPr>
            <a:lvl2pPr marL="685800" lvl="1" indent="-266700">
              <a:spcBef>
                <a:spcPts val="0"/>
              </a:spcBef>
              <a:spcAft>
                <a:spcPts val="0"/>
              </a:spcAft>
              <a:buSzPts val="2000"/>
              <a:buChar char="○"/>
              <a:defRPr sz="1500"/>
            </a:lvl2pPr>
            <a:lvl3pPr marL="1028700" lvl="2" indent="-266700">
              <a:spcBef>
                <a:spcPts val="0"/>
              </a:spcBef>
              <a:spcAft>
                <a:spcPts val="0"/>
              </a:spcAft>
              <a:buSzPts val="2000"/>
              <a:buChar char="■"/>
              <a:defRPr sz="1500"/>
            </a:lvl3pPr>
            <a:lvl4pPr marL="1371600" lvl="3" indent="-266700">
              <a:spcBef>
                <a:spcPts val="0"/>
              </a:spcBef>
              <a:spcAft>
                <a:spcPts val="0"/>
              </a:spcAft>
              <a:buSzPts val="2000"/>
              <a:buChar char="●"/>
              <a:defRPr sz="1500"/>
            </a:lvl4pPr>
            <a:lvl5pPr marL="1714500" lvl="4" indent="-266700">
              <a:spcBef>
                <a:spcPts val="0"/>
              </a:spcBef>
              <a:spcAft>
                <a:spcPts val="0"/>
              </a:spcAft>
              <a:buSzPts val="2000"/>
              <a:buChar char="○"/>
              <a:defRPr sz="1500"/>
            </a:lvl5pPr>
            <a:lvl6pPr marL="2057400" lvl="5" indent="-266700">
              <a:spcBef>
                <a:spcPts val="0"/>
              </a:spcBef>
              <a:spcAft>
                <a:spcPts val="0"/>
              </a:spcAft>
              <a:buSzPts val="2000"/>
              <a:buChar char="■"/>
              <a:defRPr sz="1500"/>
            </a:lvl6pPr>
            <a:lvl7pPr marL="2400300" lvl="6" indent="-266700">
              <a:spcBef>
                <a:spcPts val="0"/>
              </a:spcBef>
              <a:spcAft>
                <a:spcPts val="0"/>
              </a:spcAft>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5" name="Google Shape;31;p6"/>
          <p:cNvSpPr txBox="1">
            <a:spLocks noGrp="1"/>
          </p:cNvSpPr>
          <p:nvPr>
            <p:ph type="sldNum" idx="10"/>
          </p:nvPr>
        </p:nvSpPr>
        <p:spPr/>
        <p:txBody>
          <a:bodyPr/>
          <a:lstStyle>
            <a:lvl1pPr>
              <a:defRPr sz="525">
                <a:solidFill>
                  <a:srgbClr val="FFFFFF"/>
                </a:solidFill>
                <a:latin typeface="Arial" charset="0"/>
                <a:cs typeface="Arial" charset="0"/>
                <a:sym typeface="Arial" charset="0"/>
              </a:defRPr>
            </a:lvl1pPr>
            <a:lvl2pPr marL="557213" indent="-214313">
              <a:defRPr sz="1050">
                <a:solidFill>
                  <a:srgbClr val="000000"/>
                </a:solidFill>
                <a:latin typeface="Arial" charset="0"/>
                <a:cs typeface="Arial" charset="0"/>
                <a:sym typeface="Arial" charset="0"/>
              </a:defRPr>
            </a:lvl2pPr>
            <a:lvl3pPr marL="857250" indent="-171450">
              <a:defRPr sz="1050">
                <a:solidFill>
                  <a:srgbClr val="000000"/>
                </a:solidFill>
                <a:latin typeface="Arial" charset="0"/>
                <a:cs typeface="Arial" charset="0"/>
                <a:sym typeface="Arial" charset="0"/>
              </a:defRPr>
            </a:lvl3pPr>
            <a:lvl4pPr marL="1200150" indent="-171450">
              <a:defRPr sz="1050">
                <a:solidFill>
                  <a:srgbClr val="000000"/>
                </a:solidFill>
                <a:latin typeface="Arial" charset="0"/>
                <a:cs typeface="Arial" charset="0"/>
                <a:sym typeface="Arial" charset="0"/>
              </a:defRPr>
            </a:lvl4pPr>
            <a:lvl5pPr marL="1543050" indent="-171450">
              <a:defRPr sz="1050">
                <a:solidFill>
                  <a:srgbClr val="000000"/>
                </a:solidFill>
                <a:latin typeface="Arial" charset="0"/>
                <a:cs typeface="Arial" charset="0"/>
                <a:sym typeface="Arial" charset="0"/>
              </a:defRPr>
            </a:lvl5pPr>
            <a:lvl6pPr marL="1885950" indent="-171450" eaLnBrk="0" fontAlgn="base" hangingPunct="0">
              <a:spcBef>
                <a:spcPct val="0"/>
              </a:spcBef>
              <a:spcAft>
                <a:spcPct val="0"/>
              </a:spcAft>
              <a:defRPr sz="1050">
                <a:solidFill>
                  <a:srgbClr val="000000"/>
                </a:solidFill>
                <a:latin typeface="Arial" charset="0"/>
                <a:cs typeface="Arial" charset="0"/>
                <a:sym typeface="Arial" charset="0"/>
              </a:defRPr>
            </a:lvl6pPr>
            <a:lvl7pPr marL="2228850" indent="-171450" eaLnBrk="0" fontAlgn="base" hangingPunct="0">
              <a:spcBef>
                <a:spcPct val="0"/>
              </a:spcBef>
              <a:spcAft>
                <a:spcPct val="0"/>
              </a:spcAft>
              <a:defRPr sz="1050">
                <a:solidFill>
                  <a:srgbClr val="000000"/>
                </a:solidFill>
                <a:latin typeface="Arial" charset="0"/>
                <a:cs typeface="Arial" charset="0"/>
                <a:sym typeface="Arial" charset="0"/>
              </a:defRPr>
            </a:lvl7pPr>
            <a:lvl8pPr marL="2571750" indent="-171450" eaLnBrk="0" fontAlgn="base" hangingPunct="0">
              <a:spcBef>
                <a:spcPct val="0"/>
              </a:spcBef>
              <a:spcAft>
                <a:spcPct val="0"/>
              </a:spcAft>
              <a:defRPr sz="1050">
                <a:solidFill>
                  <a:srgbClr val="000000"/>
                </a:solidFill>
                <a:latin typeface="Arial" charset="0"/>
                <a:cs typeface="Arial" charset="0"/>
                <a:sym typeface="Arial" charset="0"/>
              </a:defRPr>
            </a:lvl8pPr>
            <a:lvl9pPr marL="2914650" indent="-171450" eaLnBrk="0" fontAlgn="base" hangingPunct="0">
              <a:spcBef>
                <a:spcPct val="0"/>
              </a:spcBef>
              <a:spcAft>
                <a:spcPct val="0"/>
              </a:spcAft>
              <a:defRPr sz="1050">
                <a:solidFill>
                  <a:srgbClr val="000000"/>
                </a:solidFill>
                <a:latin typeface="Arial" charset="0"/>
                <a:cs typeface="Arial" charset="0"/>
                <a:sym typeface="Arial" charset="0"/>
              </a:defRPr>
            </a:lvl9pPr>
          </a:lstStyle>
          <a:p>
            <a:pPr>
              <a:defRPr/>
            </a:pPr>
            <a:fld id="{BFE25E06-07CD-48CE-9963-AC3D97D51A0B}" type="slidenum">
              <a:rPr lang="en-US" altLang="en-US"/>
              <a:pPr>
                <a:defRPr/>
              </a:pPr>
              <a:t>‹#›</a:t>
            </a:fld>
            <a:endParaRPr lang="en-US" altLang="en-US"/>
          </a:p>
        </p:txBody>
      </p:sp>
    </p:spTree>
    <p:extLst>
      <p:ext uri="{BB962C8B-B14F-4D97-AF65-F5344CB8AC3E}">
        <p14:creationId xmlns:p14="http://schemas.microsoft.com/office/powerpoint/2010/main" val="19551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AEFB-B4F1-4A0A-95D1-2E620240C7A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AEFB-B4F1-4A0A-95D1-2E620240C7A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AEFB-B4F1-4A0A-95D1-2E620240C7A9}"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AEFB-B4F1-4A0A-95D1-2E620240C7A9}"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AEFB-B4F1-4A0A-95D1-2E620240C7A9}"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AEFB-B4F1-4A0A-95D1-2E620240C7A9}"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7AEFB-B4F1-4A0A-95D1-2E620240C7A9}"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7AEFB-B4F1-4A0A-95D1-2E620240C7A9}"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AEFB-B4F1-4A0A-95D1-2E620240C7A9}" type="datetimeFigureOut">
              <a:rPr lang="en-US" smtClean="0"/>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2AC1C-6575-4195-8796-A505CF3F63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4.png"/><Relationship Id="rId7" Type="http://schemas.openxmlformats.org/officeDocument/2006/relationships/image" Target="../media/image36.wmf"/><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wmf"/><Relationship Id="rId4" Type="http://schemas.openxmlformats.org/officeDocument/2006/relationships/image" Target="../media/image41.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41.wmf"/><Relationship Id="rId12" Type="http://schemas.openxmlformats.org/officeDocument/2006/relationships/image" Target="../media/image57.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7.wmf"/><Relationship Id="rId11" Type="http://schemas.openxmlformats.org/officeDocument/2006/relationships/image" Target="../media/image56.png"/><Relationship Id="rId5" Type="http://schemas.openxmlformats.org/officeDocument/2006/relationships/image" Target="../media/image36.wmf"/><Relationship Id="rId10" Type="http://schemas.openxmlformats.org/officeDocument/2006/relationships/image" Target="../media/image37.wmf"/><Relationship Id="rId4" Type="http://schemas.openxmlformats.org/officeDocument/2006/relationships/image" Target="../media/image45.wmf"/><Relationship Id="rId9" Type="http://schemas.openxmlformats.org/officeDocument/2006/relationships/image" Target="../media/image38.wmf"/></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image" Target="../media/image70.jpeg"/><Relationship Id="rId1" Type="http://schemas.openxmlformats.org/officeDocument/2006/relationships/slideLayout" Target="../slideLayouts/slideLayout1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89.png"/><Relationship Id="rId2" Type="http://schemas.openxmlformats.org/officeDocument/2006/relationships/image" Target="../media/image84.GIF"/><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7.xml"/><Relationship Id="rId7" Type="http://schemas.openxmlformats.org/officeDocument/2006/relationships/diagramData" Target="../diagrams/data1.xml"/><Relationship Id="rId2" Type="http://schemas.openxmlformats.org/officeDocument/2006/relationships/audio" Target="file:///D:\Vanban\NHAC\Bong%20dang%20thien%20than%20-%20DT.mp3" TargetMode="External"/><Relationship Id="rId1" Type="http://schemas.microsoft.com/office/2007/relationships/media" Target="file:///D:\Vanban\NHAC\Bong%20dang%20thien%20than%20-%20DT.mp3" TargetMode="External"/><Relationship Id="rId6" Type="http://schemas.openxmlformats.org/officeDocument/2006/relationships/image" Target="../media/image92.png"/><Relationship Id="rId11" Type="http://schemas.microsoft.com/office/2007/relationships/diagramDrawing" Target="../diagrams/drawing1.xml"/><Relationship Id="rId5" Type="http://schemas.openxmlformats.org/officeDocument/2006/relationships/image" Target="../media/image91.jpeg"/><Relationship Id="rId10" Type="http://schemas.openxmlformats.org/officeDocument/2006/relationships/diagramColors" Target="../diagrams/colors1.xml"/><Relationship Id="rId4" Type="http://schemas.openxmlformats.org/officeDocument/2006/relationships/image" Target="../media/image90.jpe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GIF"/><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xmlns="" id="{F96A1E5B-51E2-65D5-B993-A4749268660F}"/>
              </a:ext>
            </a:extLst>
          </p:cNvPr>
          <p:cNvPicPr>
            <a:picLocks noChangeAspect="1"/>
          </p:cNvPicPr>
          <p:nvPr/>
        </p:nvPicPr>
        <p:blipFill rotWithShape="1">
          <a:blip r:embed="rId2">
            <a:extLst>
              <a:ext uri="{28A0092B-C50C-407E-A947-70E740481C1C}">
                <a14:useLocalDpi xmlns:a14="http://schemas.microsoft.com/office/drawing/2010/main" val="0"/>
              </a:ext>
            </a:extLst>
          </a:blip>
          <a:srcRect l="15000" r="11965" b="-2"/>
          <a:stretch/>
        </p:blipFill>
        <p:spPr>
          <a:xfrm>
            <a:off x="76200" y="2133600"/>
            <a:ext cx="4800600" cy="4800600"/>
          </a:xfrm>
          <a:prstGeom prst="rect">
            <a:avLst/>
          </a:prstGeom>
        </p:spPr>
      </p:pic>
      <p:sp>
        <p:nvSpPr>
          <p:cNvPr id="3" name="TextBox 2">
            <a:extLst>
              <a:ext uri="{FF2B5EF4-FFF2-40B4-BE49-F238E27FC236}">
                <a16:creationId xmlns:a16="http://schemas.microsoft.com/office/drawing/2014/main" xmlns="" id="{1786D8FA-29B3-6134-063B-1C024F3D4A0B}"/>
              </a:ext>
            </a:extLst>
          </p:cNvPr>
          <p:cNvSpPr txBox="1"/>
          <p:nvPr/>
        </p:nvSpPr>
        <p:spPr>
          <a:xfrm>
            <a:off x="774133" y="381000"/>
            <a:ext cx="7743915" cy="769441"/>
          </a:xfrm>
          <a:prstGeom prst="rect">
            <a:avLst/>
          </a:prstGeom>
          <a:noFill/>
        </p:spPr>
        <p:txBody>
          <a:bodyPr wrap="none" rtlCol="0">
            <a:spAutoFit/>
          </a:bodyPr>
          <a:lstStyle/>
          <a:p>
            <a:r>
              <a:rPr lang="en-US" sz="4400" b="1" dirty="0">
                <a:solidFill>
                  <a:srgbClr val="0070C0"/>
                </a:solidFill>
              </a:rPr>
              <a:t>BÀI 5. CÁC NƯỚC ĐÔNG  NAM Á</a:t>
            </a:r>
          </a:p>
        </p:txBody>
      </p:sp>
      <p:pic>
        <p:nvPicPr>
          <p:cNvPr id="6" name="Picture 5" descr="A picture containing sky, outdoor, flag, colorful&#10;&#10;Description automatically generated">
            <a:extLst>
              <a:ext uri="{FF2B5EF4-FFF2-40B4-BE49-F238E27FC236}">
                <a16:creationId xmlns:a16="http://schemas.microsoft.com/office/drawing/2014/main" xmlns="" id="{0F3DD5E5-FC86-5184-B5BD-DE1BB4A25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099" y="2209799"/>
            <a:ext cx="4267200" cy="4648199"/>
          </a:xfrm>
          <a:prstGeom prst="rect">
            <a:avLst/>
          </a:prstGeom>
        </p:spPr>
      </p:pic>
    </p:spTree>
    <p:extLst>
      <p:ext uri="{BB962C8B-B14F-4D97-AF65-F5344CB8AC3E}">
        <p14:creationId xmlns:p14="http://schemas.microsoft.com/office/powerpoint/2010/main" val="3544044642"/>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641" y="4743326"/>
            <a:ext cx="8342752" cy="605963"/>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405516" y="1325125"/>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400624" y="2880540"/>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426641" y="783731"/>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405516" y="433193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98361" y="2302000"/>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211908" y="2022044"/>
            <a:ext cx="152400" cy="294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64308" y="3997009"/>
            <a:ext cx="152400" cy="357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c-nuoc-dong-nam-a.jpg"/>
          <p:cNvPicPr>
            <a:picLocks noChangeAspect="1"/>
          </p:cNvPicPr>
          <p:nvPr/>
        </p:nvPicPr>
        <p:blipFill>
          <a:blip r:embed="rId2"/>
          <a:stretch>
            <a:fillRect/>
          </a:stretch>
        </p:blipFill>
        <p:spPr>
          <a:xfrm>
            <a:off x="0" y="-110425"/>
            <a:ext cx="9144000" cy="6968425"/>
          </a:xfrm>
          <a:prstGeom prst="rect">
            <a:avLst/>
          </a:prstGeom>
        </p:spPr>
      </p:pic>
      <p:sp>
        <p:nvSpPr>
          <p:cNvPr id="5" name="TextBox 4"/>
          <p:cNvSpPr txBox="1"/>
          <p:nvPr/>
        </p:nvSpPr>
        <p:spPr>
          <a:xfrm>
            <a:off x="4953000" y="0"/>
            <a:ext cx="4191000" cy="369332"/>
          </a:xfrm>
          <a:prstGeom prst="rect">
            <a:avLst/>
          </a:prstGeom>
          <a:solidFill>
            <a:schemeClr val="bg1"/>
          </a:solidFill>
        </p:spPr>
        <p:txBody>
          <a:bodyPr wrap="square" rtlCol="0">
            <a:spAutoFit/>
          </a:bodyPr>
          <a:lstStyle/>
          <a:p>
            <a:r>
              <a:rPr lang="en-US" b="1" dirty="0" err="1">
                <a:latin typeface="Arial" panose="020B0604020202020204" pitchFamily="34" charset="0"/>
                <a:cs typeface="Arial" panose="020B0604020202020204" pitchFamily="34" charset="0"/>
              </a:rPr>
              <a:t>Lược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nước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Đông</a:t>
            </a:r>
            <a:r>
              <a:rPr lang="en-US" b="1" dirty="0">
                <a:latin typeface="Arial" panose="020B0604020202020204" pitchFamily="34" charset="0"/>
                <a:cs typeface="Arial" panose="020B0604020202020204" pitchFamily="34" charset="0"/>
              </a:rPr>
              <a:t> Nam Á</a:t>
            </a:r>
          </a:p>
        </p:txBody>
      </p:sp>
      <p:sp>
        <p:nvSpPr>
          <p:cNvPr id="6" name="Rectangular Callout 5"/>
          <p:cNvSpPr/>
          <p:nvPr/>
        </p:nvSpPr>
        <p:spPr>
          <a:xfrm>
            <a:off x="4114800" y="22860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1945</a:t>
            </a:r>
          </a:p>
        </p:txBody>
      </p:sp>
      <p:sp>
        <p:nvSpPr>
          <p:cNvPr id="7" name="Rectangular Callout 6"/>
          <p:cNvSpPr/>
          <p:nvPr/>
        </p:nvSpPr>
        <p:spPr>
          <a:xfrm>
            <a:off x="3733800" y="16764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1945</a:t>
            </a:r>
          </a:p>
        </p:txBody>
      </p:sp>
      <p:sp>
        <p:nvSpPr>
          <p:cNvPr id="8" name="Rectangular Callout 7"/>
          <p:cNvSpPr/>
          <p:nvPr/>
        </p:nvSpPr>
        <p:spPr>
          <a:xfrm>
            <a:off x="4419600" y="56388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1945</a:t>
            </a:r>
          </a:p>
        </p:txBody>
      </p:sp>
      <p:sp>
        <p:nvSpPr>
          <p:cNvPr id="9" name="Rectangular Callout 8"/>
          <p:cNvSpPr/>
          <p:nvPr/>
        </p:nvSpPr>
        <p:spPr>
          <a:xfrm>
            <a:off x="7391400" y="2971800"/>
            <a:ext cx="9144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7/1946</a:t>
            </a:r>
          </a:p>
        </p:txBody>
      </p:sp>
      <p:sp>
        <p:nvSpPr>
          <p:cNvPr id="10" name="Rectangular Callout 9"/>
          <p:cNvSpPr/>
          <p:nvPr/>
        </p:nvSpPr>
        <p:spPr>
          <a:xfrm>
            <a:off x="1981200" y="152400"/>
            <a:ext cx="990600" cy="381000"/>
          </a:xfrm>
          <a:prstGeom prst="wedgeRectCallout">
            <a:avLst>
              <a:gd name="adj1" fmla="val -142839"/>
              <a:gd name="adj2" fmla="val 1929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1/1948</a:t>
            </a:r>
          </a:p>
        </p:txBody>
      </p:sp>
      <p:sp>
        <p:nvSpPr>
          <p:cNvPr id="11" name="Rectangular Callout 10"/>
          <p:cNvSpPr/>
          <p:nvPr/>
        </p:nvSpPr>
        <p:spPr>
          <a:xfrm>
            <a:off x="2819400" y="3352800"/>
            <a:ext cx="990600" cy="381000"/>
          </a:xfrm>
          <a:prstGeom prst="wedgeRectCallout">
            <a:avLst>
              <a:gd name="adj1" fmla="val -143226"/>
              <a:gd name="adj2" fmla="val 152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8/1957</a:t>
            </a:r>
          </a:p>
        </p:txBody>
      </p:sp>
      <p:sp>
        <p:nvSpPr>
          <p:cNvPr id="12" name="Rectangular Callout 11"/>
          <p:cNvSpPr/>
          <p:nvPr/>
        </p:nvSpPr>
        <p:spPr>
          <a:xfrm>
            <a:off x="3581400" y="2819400"/>
            <a:ext cx="838200" cy="381000"/>
          </a:xfrm>
          <a:prstGeom prst="wedgeRectCallout">
            <a:avLst>
              <a:gd name="adj1" fmla="val -207002"/>
              <a:gd name="adj2" fmla="val -765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1953</a:t>
            </a:r>
          </a:p>
        </p:txBody>
      </p:sp>
      <p:sp>
        <p:nvSpPr>
          <p:cNvPr id="13" name="Rectangular Callout 12"/>
          <p:cNvSpPr/>
          <p:nvPr/>
        </p:nvSpPr>
        <p:spPr>
          <a:xfrm>
            <a:off x="3276600" y="4648200"/>
            <a:ext cx="838200" cy="381000"/>
          </a:xfrm>
          <a:prstGeom prst="wedgeRectCallout">
            <a:avLst>
              <a:gd name="adj1" fmla="val -166723"/>
              <a:gd name="adj2" fmla="val -470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1965</a:t>
            </a:r>
          </a:p>
        </p:txBody>
      </p:sp>
      <p:sp>
        <p:nvSpPr>
          <p:cNvPr id="14" name="Rectangular Callout 13"/>
          <p:cNvSpPr/>
          <p:nvPr/>
        </p:nvSpPr>
        <p:spPr>
          <a:xfrm>
            <a:off x="7696200" y="59436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2002</a:t>
            </a:r>
          </a:p>
        </p:txBody>
      </p:sp>
      <p:sp>
        <p:nvSpPr>
          <p:cNvPr id="15" name="Rectangular Callout 14"/>
          <p:cNvSpPr/>
          <p:nvPr/>
        </p:nvSpPr>
        <p:spPr>
          <a:xfrm>
            <a:off x="4953000" y="3352800"/>
            <a:ext cx="838200" cy="381000"/>
          </a:xfrm>
          <a:prstGeom prst="wedgeRectCallout">
            <a:avLst>
              <a:gd name="adj1" fmla="val -109660"/>
              <a:gd name="adj2" fmla="val 1375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FC7B5-4760-E927-F2F6-4867A7821F9F}"/>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xmlns="" id="{A25FB0D0-6EDA-088B-AF3D-5B31E58B9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763000" cy="6629400"/>
          </a:xfrm>
        </p:spPr>
      </p:pic>
    </p:spTree>
    <p:extLst>
      <p:ext uri="{BB962C8B-B14F-4D97-AF65-F5344CB8AC3E}">
        <p14:creationId xmlns:p14="http://schemas.microsoft.com/office/powerpoint/2010/main" val="631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Tổ chức Hiệp ước Đông Nam Á – Wikipedia tiếng Việt"/>
          <p:cNvPicPr>
            <a:picLocks noChangeAspect="1" noChangeArrowheads="1"/>
          </p:cNvPicPr>
          <p:nvPr/>
        </p:nvPicPr>
        <p:blipFill>
          <a:blip r:embed="rId3"/>
          <a:srcRect/>
          <a:stretch>
            <a:fillRect/>
          </a:stretch>
        </p:blipFill>
        <p:spPr bwMode="auto">
          <a:xfrm>
            <a:off x="171450" y="1143000"/>
            <a:ext cx="2042809" cy="2400300"/>
          </a:xfrm>
          <a:prstGeom prst="rect">
            <a:avLst/>
          </a:prstGeom>
          <a:noFill/>
        </p:spPr>
      </p:pic>
      <p:sp>
        <p:nvSpPr>
          <p:cNvPr id="15" name="Rectangle 14"/>
          <p:cNvSpPr/>
          <p:nvPr/>
        </p:nvSpPr>
        <p:spPr bwMode="auto">
          <a:xfrm>
            <a:off x="2343150" y="5257800"/>
            <a:ext cx="6000750" cy="5715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80" tIns="34290" rIns="68580" bIns="34290" numCol="1" rtlCol="0" anchor="ctr" anchorCtr="0" compatLnSpc="1">
            <a:prstTxWarp prst="textNoShape">
              <a:avLst/>
            </a:prstTxWarp>
          </a:bodyPr>
          <a:lstStyle/>
          <a:p>
            <a:r>
              <a:rPr lang="en-US" sz="2100" b="1" dirty="0">
                <a:solidFill>
                  <a:srgbClr val="FF0000"/>
                </a:solidFill>
                <a:latin typeface="Times New Roman" pitchFamily="18" charset="0"/>
                <a:cs typeface="Times New Roman" pitchFamily="18" charset="0"/>
              </a:rPr>
              <a:t>KHỐI QUÂN SỰ ĐÔNG NAM Á (SEATO) (9/1954)</a:t>
            </a:r>
          </a:p>
        </p:txBody>
      </p:sp>
      <p:pic>
        <p:nvPicPr>
          <p:cNvPr id="74756" name="Picture 4" descr="08/09/1954: SEATO được thành lập"/>
          <p:cNvPicPr>
            <a:picLocks noChangeAspect="1" noChangeArrowheads="1"/>
          </p:cNvPicPr>
          <p:nvPr/>
        </p:nvPicPr>
        <p:blipFill>
          <a:blip r:embed="rId4"/>
          <a:srcRect/>
          <a:stretch>
            <a:fillRect/>
          </a:stretch>
        </p:blipFill>
        <p:spPr bwMode="auto">
          <a:xfrm>
            <a:off x="2343150" y="1143000"/>
            <a:ext cx="6000750" cy="37258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anim calcmode="lin" valueType="num">
                                      <p:cBhvr>
                                        <p:cTn id="8" dur="2000" fill="hold"/>
                                        <p:tgtEl>
                                          <p:spTgt spid="74754"/>
                                        </p:tgtEl>
                                        <p:attrNameLst>
                                          <p:attrName>ppt_x</p:attrName>
                                        </p:attrNameLst>
                                      </p:cBhvr>
                                      <p:tavLst>
                                        <p:tav tm="0">
                                          <p:val>
                                            <p:strVal val="#ppt_x"/>
                                          </p:val>
                                        </p:tav>
                                        <p:tav tm="100000">
                                          <p:val>
                                            <p:strVal val="#ppt_x"/>
                                          </p:val>
                                        </p:tav>
                                      </p:tavLst>
                                    </p:anim>
                                    <p:anim calcmode="lin" valueType="num">
                                      <p:cBhvr>
                                        <p:cTn id="9" dur="2000" fill="hold"/>
                                        <p:tgtEl>
                                          <p:spTgt spid="747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fade">
                                      <p:cBhvr>
                                        <p:cTn id="12" dur="2000"/>
                                        <p:tgtEl>
                                          <p:spTgt spid="74756"/>
                                        </p:tgtEl>
                                      </p:cBhvr>
                                    </p:animEffect>
                                    <p:anim calcmode="lin" valueType="num">
                                      <p:cBhvr>
                                        <p:cTn id="13" dur="2000" fill="hold"/>
                                        <p:tgtEl>
                                          <p:spTgt spid="74756"/>
                                        </p:tgtEl>
                                        <p:attrNameLst>
                                          <p:attrName>ppt_x</p:attrName>
                                        </p:attrNameLst>
                                      </p:cBhvr>
                                      <p:tavLst>
                                        <p:tav tm="0">
                                          <p:val>
                                            <p:strVal val="#ppt_x"/>
                                          </p:val>
                                        </p:tav>
                                        <p:tav tm="100000">
                                          <p:val>
                                            <p:strVal val="#ppt_x"/>
                                          </p:val>
                                        </p:tav>
                                      </p:tavLst>
                                    </p:anim>
                                    <p:anim calcmode="lin" valueType="num">
                                      <p:cBhvr>
                                        <p:cTn id="14" dur="2000" fill="hold"/>
                                        <p:tgtEl>
                                          <p:spTgt spid="74756"/>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1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lide(fromBottom)">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ơn vị thủy quân lục chiến Mỹ đầu tiên đổ bộ vào Đà Nẵng (8-3-1965)">
            <a:extLst>
              <a:ext uri="{FF2B5EF4-FFF2-40B4-BE49-F238E27FC236}">
                <a16:creationId xmlns:a16="http://schemas.microsoft.com/office/drawing/2014/main" xmlns="" id="{0232842E-C245-4D36-8227-F868F2146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666" y="1143000"/>
            <a:ext cx="5703928" cy="38501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F8EA785B-5F15-45A8-BB64-D56AC7E201CB}"/>
              </a:ext>
            </a:extLst>
          </p:cNvPr>
          <p:cNvSpPr/>
          <p:nvPr/>
        </p:nvSpPr>
        <p:spPr bwMode="auto">
          <a:xfrm>
            <a:off x="1714500" y="5086350"/>
            <a:ext cx="6000750" cy="40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80" tIns="34290" rIns="68580" bIns="34290" numCol="1" rtlCol="0" anchor="ctr" anchorCtr="0" compatLnSpc="1">
            <a:prstTxWarp prst="textNoShape">
              <a:avLst/>
            </a:prstTxWarp>
          </a:bodyPr>
          <a:lstStyle/>
          <a:p>
            <a:r>
              <a:rPr lang="en-US" sz="2100" b="1" dirty="0">
                <a:solidFill>
                  <a:srgbClr val="FF0000"/>
                </a:solidFill>
                <a:latin typeface="Times New Roman" pitchFamily="18" charset="0"/>
                <a:cs typeface="Times New Roman" pitchFamily="18" charset="0"/>
              </a:rPr>
              <a:t>MĨ XÂM LƯỢC VIỆT NAM</a:t>
            </a:r>
          </a:p>
        </p:txBody>
      </p:sp>
    </p:spTree>
    <p:extLst>
      <p:ext uri="{BB962C8B-B14F-4D97-AF65-F5344CB8AC3E}">
        <p14:creationId xmlns:p14="http://schemas.microsoft.com/office/powerpoint/2010/main" val="17062316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641" y="4743326"/>
            <a:ext cx="8342752" cy="605963"/>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405516" y="1325125"/>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400624" y="2880540"/>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426641" y="783731"/>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405516" y="433193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98361" y="2302000"/>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211908" y="2022044"/>
            <a:ext cx="152400" cy="294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64308" y="3997009"/>
            <a:ext cx="152400" cy="357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1">
            <a:extLst>
              <a:ext uri="{FF2B5EF4-FFF2-40B4-BE49-F238E27FC236}">
                <a16:creationId xmlns:a16="http://schemas.microsoft.com/office/drawing/2014/main" xmlns="" id="{117981CC-8AA3-33FC-5FDE-5C096D4D92AC}"/>
              </a:ext>
            </a:extLst>
          </p:cNvPr>
          <p:cNvSpPr/>
          <p:nvPr/>
        </p:nvSpPr>
        <p:spPr>
          <a:xfrm flipH="1">
            <a:off x="4459004" y="5214664"/>
            <a:ext cx="139013" cy="459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928C5E8-3A43-50E1-B465-BC53FA38A107}"/>
              </a:ext>
            </a:extLst>
          </p:cNvPr>
          <p:cNvSpPr/>
          <p:nvPr/>
        </p:nvSpPr>
        <p:spPr>
          <a:xfrm>
            <a:off x="450029" y="5673880"/>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err="1">
                <a:latin typeface="Times New Roman" panose="02020603050405020304" pitchFamily="18" charset="0"/>
                <a:cs typeface="Times New Roman" panose="02020603050405020304" pitchFamily="18" charset="0"/>
              </a:rPr>
              <a:t>Nửa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thế kỉ XX: tình hình phức tạp, căng thẳng</a:t>
            </a:r>
            <a:endParaRPr lang="en-US" sz="2800" b="1" dirty="0"/>
          </a:p>
        </p:txBody>
      </p:sp>
      <p:sp>
        <p:nvSpPr>
          <p:cNvPr id="17" name="Content Placeholder 2">
            <a:extLst>
              <a:ext uri="{FF2B5EF4-FFF2-40B4-BE49-F238E27FC236}">
                <a16:creationId xmlns:a16="http://schemas.microsoft.com/office/drawing/2014/main" xmlns="" id="{960A8B1D-2E73-1B99-E01C-04023BC487D8}"/>
              </a:ext>
            </a:extLst>
          </p:cNvPr>
          <p:cNvSpPr txBox="1">
            <a:spLocks/>
          </p:cNvSpPr>
          <p:nvPr/>
        </p:nvSpPr>
        <p:spPr>
          <a:xfrm>
            <a:off x="533400" y="6252420"/>
            <a:ext cx="8342752" cy="60596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just">
              <a:lnSpc>
                <a:spcPct val="120000"/>
              </a:lnSpc>
              <a:buFont typeface="Arial" panose="020B0604020202020204" pitchFamily="34" charset="0"/>
              <a:buNone/>
            </a:pP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SEATO,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endParaRPr lang="pt-B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00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PHILPNES"/>
          <p:cNvPicPr>
            <a:picLocks noChangeAspect="1" noChangeArrowheads="1"/>
          </p:cNvPicPr>
          <p:nvPr/>
        </p:nvPicPr>
        <p:blipFill>
          <a:blip r:embed="rId2"/>
          <a:srcRect l="3891" t="5519" r="3891" b="5519"/>
          <a:stretch>
            <a:fillRect/>
          </a:stretch>
        </p:blipFill>
        <p:spPr bwMode="auto">
          <a:xfrm>
            <a:off x="3915228" y="1952172"/>
            <a:ext cx="533400" cy="346075"/>
          </a:xfrm>
          <a:prstGeom prst="rect">
            <a:avLst/>
          </a:prstGeom>
          <a:noFill/>
          <a:ln w="19050">
            <a:solidFill>
              <a:srgbClr val="000000"/>
            </a:solidFill>
            <a:miter lim="800000"/>
            <a:headEnd/>
            <a:tailEnd/>
          </a:ln>
        </p:spPr>
      </p:pic>
      <p:pic>
        <p:nvPicPr>
          <p:cNvPr id="58374" name="Picture 6" descr="LAOS"/>
          <p:cNvPicPr>
            <a:picLocks noChangeAspect="1" noChangeArrowheads="1"/>
          </p:cNvPicPr>
          <p:nvPr/>
        </p:nvPicPr>
        <p:blipFill>
          <a:blip r:embed="rId3"/>
          <a:srcRect l="3891" t="5519" r="3891" b="5519"/>
          <a:stretch>
            <a:fillRect/>
          </a:stretch>
        </p:blipFill>
        <p:spPr bwMode="auto">
          <a:xfrm>
            <a:off x="3886200" y="3276600"/>
            <a:ext cx="533400" cy="346075"/>
          </a:xfrm>
          <a:prstGeom prst="rect">
            <a:avLst/>
          </a:prstGeom>
          <a:noFill/>
          <a:ln w="19050">
            <a:solidFill>
              <a:srgbClr val="000000"/>
            </a:solidFill>
            <a:miter lim="800000"/>
            <a:headEnd/>
            <a:tailEnd/>
          </a:ln>
        </p:spPr>
      </p:pic>
      <p:pic>
        <p:nvPicPr>
          <p:cNvPr id="58375" name="Picture 7" descr="VIETNAM"/>
          <p:cNvPicPr>
            <a:picLocks noChangeAspect="1" noChangeArrowheads="1"/>
          </p:cNvPicPr>
          <p:nvPr/>
        </p:nvPicPr>
        <p:blipFill>
          <a:blip r:embed="rId4"/>
          <a:srcRect l="3891" t="5519" r="3891" b="5519"/>
          <a:stretch>
            <a:fillRect/>
          </a:stretch>
        </p:blipFill>
        <p:spPr bwMode="auto">
          <a:xfrm>
            <a:off x="3886200" y="2819400"/>
            <a:ext cx="533400" cy="344487"/>
          </a:xfrm>
          <a:prstGeom prst="rect">
            <a:avLst/>
          </a:prstGeom>
          <a:noFill/>
          <a:ln w="19050">
            <a:solidFill>
              <a:srgbClr val="000000"/>
            </a:solidFill>
            <a:miter lim="800000"/>
            <a:headEnd/>
            <a:tailEnd/>
          </a:ln>
        </p:spPr>
      </p:pic>
      <p:pic>
        <p:nvPicPr>
          <p:cNvPr id="58376" name="Picture 8" descr="600px-Flag_of_Indonesia_svg"/>
          <p:cNvPicPr>
            <a:picLocks noChangeAspect="1" noChangeArrowheads="1"/>
          </p:cNvPicPr>
          <p:nvPr/>
        </p:nvPicPr>
        <p:blipFill>
          <a:blip r:embed="rId5" cstate="print"/>
          <a:srcRect l="3200" t="4800" r="3200" b="4800"/>
          <a:stretch>
            <a:fillRect/>
          </a:stretch>
        </p:blipFill>
        <p:spPr bwMode="auto">
          <a:xfrm>
            <a:off x="3810000" y="4648200"/>
            <a:ext cx="533400" cy="407987"/>
          </a:xfrm>
          <a:prstGeom prst="rect">
            <a:avLst/>
          </a:prstGeom>
          <a:noFill/>
          <a:ln w="19050">
            <a:solidFill>
              <a:srgbClr val="000000"/>
            </a:solidFill>
            <a:miter lim="800000"/>
            <a:headEnd/>
            <a:tailEnd/>
          </a:ln>
        </p:spPr>
      </p:pic>
      <p:sp>
        <p:nvSpPr>
          <p:cNvPr id="58377" name="Text Box 9"/>
          <p:cNvSpPr txBox="1">
            <a:spLocks noChangeArrowheads="1"/>
          </p:cNvSpPr>
          <p:nvPr/>
        </p:nvSpPr>
        <p:spPr bwMode="auto">
          <a:xfrm>
            <a:off x="266108" y="1600200"/>
            <a:ext cx="4419600" cy="461665"/>
          </a:xfrm>
          <a:prstGeom prst="rect">
            <a:avLst/>
          </a:prstGeom>
          <a:noFill/>
          <a:ln w="9525">
            <a:noFill/>
            <a:miter lim="800000"/>
          </a:ln>
          <a:effectLst/>
        </p:spPr>
        <p:txBody>
          <a:bodyPr>
            <a:spAutoFit/>
          </a:bodyPr>
          <a:lstStyle/>
          <a:p>
            <a:pPr>
              <a:spcBef>
                <a:spcPct val="500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t>
            </a:r>
            <a:r>
              <a:rPr lang="vi-VN" sz="2400" dirty="0">
                <a:latin typeface="Times New Roman" panose="02020603050405020304" pitchFamily="18" charset="0"/>
                <a:cs typeface="Times New Roman" panose="02020603050405020304" pitchFamily="18" charset="0"/>
              </a:rPr>
              <a:t>ố</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SEATO</a:t>
            </a:r>
          </a:p>
        </p:txBody>
      </p:sp>
      <p:sp>
        <p:nvSpPr>
          <p:cNvPr id="58378" name="Text Box 10"/>
          <p:cNvSpPr txBox="1">
            <a:spLocks noChangeArrowheads="1"/>
          </p:cNvSpPr>
          <p:nvPr/>
        </p:nvSpPr>
        <p:spPr bwMode="auto">
          <a:xfrm>
            <a:off x="457200" y="4953000"/>
            <a:ext cx="2895600" cy="430887"/>
          </a:xfrm>
          <a:prstGeom prst="rect">
            <a:avLst/>
          </a:prstGeom>
          <a:noFill/>
          <a:ln w="9525">
            <a:noFill/>
            <a:miter lim="800000"/>
          </a:ln>
          <a:effectLst/>
        </p:spPr>
        <p:txBody>
          <a:bodyPr>
            <a:spAutoFit/>
          </a:bodyPr>
          <a:lstStyle/>
          <a:p>
            <a:pPr>
              <a:spcBef>
                <a:spcPct val="50000"/>
              </a:spcBef>
            </a:pPr>
            <a:r>
              <a:rPr lang="en-US" sz="2200" dirty="0">
                <a:latin typeface="Times New Roman" panose="02020603050405020304" pitchFamily="18" charset="0"/>
                <a:cs typeface="Times New Roman" panose="02020603050405020304" pitchFamily="18" charset="0"/>
              </a:rPr>
              <a:t> H</a:t>
            </a:r>
            <a:r>
              <a:rPr lang="vi-VN" sz="2200" dirty="0">
                <a:latin typeface="Times New Roman" panose="02020603050405020304" pitchFamily="18" charset="0"/>
                <a:cs typeface="Times New Roman" panose="02020603050405020304" pitchFamily="18" charset="0"/>
              </a:rPr>
              <a:t>òa bình trung lập</a:t>
            </a:r>
            <a:endParaRPr lang="en-US" sz="2200" dirty="0">
              <a:latin typeface="Times New Roman" panose="02020603050405020304" pitchFamily="18" charset="0"/>
              <a:cs typeface="Times New Roman" panose="02020603050405020304" pitchFamily="18" charset="0"/>
            </a:endParaRPr>
          </a:p>
        </p:txBody>
      </p:sp>
      <p:pic>
        <p:nvPicPr>
          <p:cNvPr id="58380" name="Picture 12" descr="800px-Flag_of_Myanmar_svg"/>
          <p:cNvPicPr>
            <a:picLocks noChangeAspect="1" noChangeArrowheads="1"/>
          </p:cNvPicPr>
          <p:nvPr/>
        </p:nvPicPr>
        <p:blipFill>
          <a:blip r:embed="rId6" cstate="print"/>
          <a:srcRect l="2400" t="4324" r="2400" b="4324"/>
          <a:stretch>
            <a:fillRect/>
          </a:stretch>
        </p:blipFill>
        <p:spPr bwMode="auto">
          <a:xfrm>
            <a:off x="3810000" y="5257800"/>
            <a:ext cx="522287" cy="357187"/>
          </a:xfrm>
          <a:prstGeom prst="rect">
            <a:avLst/>
          </a:prstGeom>
          <a:noFill/>
          <a:ln w="19050">
            <a:solidFill>
              <a:srgbClr val="000000"/>
            </a:solidFill>
            <a:miter lim="800000"/>
            <a:headEnd/>
            <a:tailEnd/>
          </a:ln>
        </p:spPr>
      </p:pic>
      <p:sp>
        <p:nvSpPr>
          <p:cNvPr id="58381" name="Line 13"/>
          <p:cNvSpPr>
            <a:spLocks noChangeShapeType="1"/>
          </p:cNvSpPr>
          <p:nvPr/>
        </p:nvSpPr>
        <p:spPr bwMode="auto">
          <a:xfrm flipH="1">
            <a:off x="3200400" y="1600200"/>
            <a:ext cx="685800" cy="228600"/>
          </a:xfrm>
          <a:prstGeom prst="line">
            <a:avLst/>
          </a:prstGeom>
          <a:noFill/>
          <a:ln w="9525">
            <a:solidFill>
              <a:schemeClr val="tx1"/>
            </a:solidFill>
            <a:round/>
            <a:tailEnd type="triangle" w="med" len="med"/>
          </a:ln>
          <a:effectLst/>
        </p:spPr>
        <p:txBody>
          <a:bodyPr/>
          <a:lstStyle/>
          <a:p>
            <a:endParaRPr lang="en-US"/>
          </a:p>
        </p:txBody>
      </p:sp>
      <p:sp>
        <p:nvSpPr>
          <p:cNvPr id="58382" name="Line 14"/>
          <p:cNvSpPr>
            <a:spLocks noChangeShapeType="1"/>
          </p:cNvSpPr>
          <p:nvPr/>
        </p:nvSpPr>
        <p:spPr bwMode="auto">
          <a:xfrm flipH="1" flipV="1">
            <a:off x="3200400" y="1856936"/>
            <a:ext cx="685800" cy="304800"/>
          </a:xfrm>
          <a:prstGeom prst="line">
            <a:avLst/>
          </a:prstGeom>
          <a:noFill/>
          <a:ln w="9525">
            <a:solidFill>
              <a:schemeClr val="tx1"/>
            </a:solidFill>
            <a:round/>
            <a:tailEnd type="triangle" w="med" len="med"/>
          </a:ln>
          <a:effectLst/>
        </p:spPr>
        <p:txBody>
          <a:bodyPr/>
          <a:lstStyle/>
          <a:p>
            <a:endParaRPr lang="en-US"/>
          </a:p>
        </p:txBody>
      </p:sp>
      <p:sp>
        <p:nvSpPr>
          <p:cNvPr id="58383" name="Line 15"/>
          <p:cNvSpPr>
            <a:spLocks noChangeShapeType="1"/>
          </p:cNvSpPr>
          <p:nvPr/>
        </p:nvSpPr>
        <p:spPr bwMode="auto">
          <a:xfrm flipH="1">
            <a:off x="2839328" y="4842804"/>
            <a:ext cx="914400" cy="381000"/>
          </a:xfrm>
          <a:prstGeom prst="line">
            <a:avLst/>
          </a:prstGeom>
          <a:noFill/>
          <a:ln w="9525">
            <a:solidFill>
              <a:schemeClr val="tx1"/>
            </a:solidFill>
            <a:round/>
            <a:tailEnd type="triangle" w="med" len="med"/>
          </a:ln>
          <a:effectLst/>
        </p:spPr>
        <p:txBody>
          <a:bodyPr/>
          <a:lstStyle/>
          <a:p>
            <a:endParaRPr lang="en-US"/>
          </a:p>
        </p:txBody>
      </p:sp>
      <p:sp>
        <p:nvSpPr>
          <p:cNvPr id="58384" name="Line 16"/>
          <p:cNvSpPr>
            <a:spLocks noChangeShapeType="1"/>
          </p:cNvSpPr>
          <p:nvPr/>
        </p:nvSpPr>
        <p:spPr bwMode="auto">
          <a:xfrm flipH="1" flipV="1">
            <a:off x="2847536" y="5266008"/>
            <a:ext cx="886264" cy="220392"/>
          </a:xfrm>
          <a:prstGeom prst="line">
            <a:avLst/>
          </a:prstGeom>
          <a:noFill/>
          <a:ln w="9525">
            <a:solidFill>
              <a:schemeClr val="tx1"/>
            </a:solidFill>
            <a:round/>
            <a:tailEnd type="triangle" w="med" len="med"/>
          </a:ln>
          <a:effectLst/>
        </p:spPr>
        <p:txBody>
          <a:bodyPr/>
          <a:lstStyle/>
          <a:p>
            <a:endParaRPr lang="en-US"/>
          </a:p>
        </p:txBody>
      </p:sp>
      <p:sp>
        <p:nvSpPr>
          <p:cNvPr id="58385" name="Line 17"/>
          <p:cNvSpPr>
            <a:spLocks noChangeShapeType="1"/>
          </p:cNvSpPr>
          <p:nvPr/>
        </p:nvSpPr>
        <p:spPr bwMode="auto">
          <a:xfrm>
            <a:off x="6250575" y="1524001"/>
            <a:ext cx="45719" cy="4343400"/>
          </a:xfrm>
          <a:prstGeom prst="line">
            <a:avLst/>
          </a:prstGeom>
          <a:noFill/>
          <a:ln w="9525">
            <a:solidFill>
              <a:schemeClr val="tx1"/>
            </a:solidFill>
            <a:round/>
          </a:ln>
          <a:effectLst/>
        </p:spPr>
        <p:txBody>
          <a:bodyPr/>
          <a:lstStyle/>
          <a:p>
            <a:endParaRPr lang="en-US"/>
          </a:p>
        </p:txBody>
      </p:sp>
      <p:sp>
        <p:nvSpPr>
          <p:cNvPr id="58386" name="Line 18"/>
          <p:cNvSpPr>
            <a:spLocks noChangeShapeType="1"/>
          </p:cNvSpPr>
          <p:nvPr/>
        </p:nvSpPr>
        <p:spPr bwMode="auto">
          <a:xfrm flipV="1">
            <a:off x="6248400" y="3657595"/>
            <a:ext cx="457200" cy="45719"/>
          </a:xfrm>
          <a:prstGeom prst="line">
            <a:avLst/>
          </a:prstGeom>
          <a:noFill/>
          <a:ln w="9525">
            <a:solidFill>
              <a:schemeClr val="tx1"/>
            </a:solidFill>
            <a:round/>
            <a:tailEnd type="triangle" w="med" len="med"/>
          </a:ln>
          <a:effectLst/>
        </p:spPr>
        <p:txBody>
          <a:bodyPr/>
          <a:lstStyle/>
          <a:p>
            <a:endParaRPr lang="en-US"/>
          </a:p>
        </p:txBody>
      </p:sp>
      <p:sp>
        <p:nvSpPr>
          <p:cNvPr id="58387" name="Text Box 19"/>
          <p:cNvSpPr txBox="1">
            <a:spLocks noChangeArrowheads="1"/>
          </p:cNvSpPr>
          <p:nvPr/>
        </p:nvSpPr>
        <p:spPr bwMode="auto">
          <a:xfrm>
            <a:off x="4343400" y="1371600"/>
            <a:ext cx="1524000" cy="461665"/>
          </a:xfrm>
          <a:prstGeom prst="rect">
            <a:avLst/>
          </a:prstGeom>
          <a:noFill/>
          <a:ln w="9525">
            <a:noFill/>
            <a:miter lim="800000"/>
          </a:ln>
          <a:effectLst/>
        </p:spPr>
        <p:txBody>
          <a:bodyPr>
            <a:spAutoFit/>
          </a:bodyPr>
          <a:lstStyle/>
          <a:p>
            <a:pPr algn="ctr">
              <a:spcBef>
                <a:spcPct val="50000"/>
              </a:spcBef>
            </a:pP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an</a:t>
            </a:r>
          </a:p>
        </p:txBody>
      </p:sp>
      <p:sp>
        <p:nvSpPr>
          <p:cNvPr id="58388" name="Text Box 20"/>
          <p:cNvSpPr txBox="1">
            <a:spLocks noChangeArrowheads="1"/>
          </p:cNvSpPr>
          <p:nvPr/>
        </p:nvSpPr>
        <p:spPr bwMode="auto">
          <a:xfrm>
            <a:off x="4419600" y="2743200"/>
            <a:ext cx="1447800" cy="461665"/>
          </a:xfrm>
          <a:prstGeom prst="rect">
            <a:avLst/>
          </a:prstGeom>
          <a:noFill/>
          <a:ln w="9525">
            <a:noFill/>
            <a:miter lim="800000"/>
          </a:ln>
          <a:effectLst/>
        </p:spPr>
        <p:txBody>
          <a:bodyPr>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V</a:t>
            </a:r>
            <a:r>
              <a:rPr lang="vi-VN" sz="2400" dirty="0">
                <a:latin typeface="Times New Roman" panose="02020603050405020304" pitchFamily="18" charset="0"/>
                <a:cs typeface="Times New Roman" panose="02020603050405020304" pitchFamily="18" charset="0"/>
              </a:rPr>
              <a:t>iệt</a:t>
            </a:r>
            <a:r>
              <a:rPr lang="en-US" sz="2400" dirty="0">
                <a:latin typeface="Times New Roman" panose="02020603050405020304" pitchFamily="18" charset="0"/>
                <a:cs typeface="Times New Roman" panose="02020603050405020304" pitchFamily="18" charset="0"/>
              </a:rPr>
              <a:t> Nam</a:t>
            </a:r>
          </a:p>
        </p:txBody>
      </p:sp>
      <p:sp>
        <p:nvSpPr>
          <p:cNvPr id="58389" name="Text Box 21"/>
          <p:cNvSpPr txBox="1">
            <a:spLocks noChangeArrowheads="1"/>
          </p:cNvSpPr>
          <p:nvPr/>
        </p:nvSpPr>
        <p:spPr bwMode="auto">
          <a:xfrm>
            <a:off x="4267200" y="3733800"/>
            <a:ext cx="1981200" cy="461665"/>
          </a:xfrm>
          <a:prstGeom prst="rect">
            <a:avLst/>
          </a:prstGeom>
          <a:noFill/>
          <a:ln w="9525">
            <a:noFill/>
            <a:miter lim="800000"/>
          </a:ln>
          <a:effectLst/>
        </p:spPr>
        <p:txBody>
          <a:bodyPr wrap="square">
            <a:spAutoFit/>
          </a:bodyPr>
          <a:lstStyle/>
          <a:p>
            <a:pPr algn="ctr"/>
            <a:r>
              <a:rPr lang="en-US" sz="2400" dirty="0">
                <a:latin typeface="Times New Roman" panose="02020603050405020304" pitchFamily="18" charset="0"/>
                <a:cs typeface="Times New Roman" panose="02020603050405020304" pitchFamily="18" charset="0"/>
              </a:rPr>
              <a:t>Cam-</a:t>
            </a:r>
            <a:r>
              <a:rPr lang="en-US" sz="2400" dirty="0" err="1">
                <a:latin typeface="Times New Roman" panose="02020603050405020304" pitchFamily="18" charset="0"/>
                <a:cs typeface="Times New Roman" panose="02020603050405020304" pitchFamily="18" charset="0"/>
              </a:rPr>
              <a:t>pu</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chia</a:t>
            </a:r>
            <a:endParaRPr lang="en-US" sz="2400" dirty="0">
              <a:latin typeface="Times New Roman" panose="02020603050405020304" pitchFamily="18" charset="0"/>
              <a:cs typeface="Times New Roman" panose="02020603050405020304" pitchFamily="18" charset="0"/>
            </a:endParaRPr>
          </a:p>
        </p:txBody>
      </p:sp>
      <p:sp>
        <p:nvSpPr>
          <p:cNvPr id="58390" name="Text Box 22"/>
          <p:cNvSpPr txBox="1">
            <a:spLocks noChangeArrowheads="1"/>
          </p:cNvSpPr>
          <p:nvPr/>
        </p:nvSpPr>
        <p:spPr bwMode="auto">
          <a:xfrm>
            <a:off x="4343400" y="4648200"/>
            <a:ext cx="1905000" cy="461665"/>
          </a:xfrm>
          <a:prstGeom prst="rect">
            <a:avLst/>
          </a:prstGeom>
          <a:noFill/>
          <a:ln w="9525">
            <a:noFill/>
            <a:miter lim="800000"/>
          </a:ln>
          <a:effectLst/>
        </p:spPr>
        <p:txBody>
          <a:bodyPr wrap="square">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n-đô-nê-xi-a</a:t>
            </a:r>
            <a:endParaRPr lang="en-US" sz="2400" dirty="0">
              <a:latin typeface="Times New Roman" panose="02020603050405020304" pitchFamily="18" charset="0"/>
              <a:cs typeface="Times New Roman" panose="02020603050405020304" pitchFamily="18" charset="0"/>
            </a:endParaRPr>
          </a:p>
        </p:txBody>
      </p:sp>
      <p:sp>
        <p:nvSpPr>
          <p:cNvPr id="58391" name="Text Box 23"/>
          <p:cNvSpPr txBox="1">
            <a:spLocks noChangeArrowheads="1"/>
          </p:cNvSpPr>
          <p:nvPr/>
        </p:nvSpPr>
        <p:spPr bwMode="auto">
          <a:xfrm>
            <a:off x="4267200" y="5257800"/>
            <a:ext cx="1752600" cy="461665"/>
          </a:xfrm>
          <a:prstGeom prst="rect">
            <a:avLst/>
          </a:prstGeom>
          <a:noFill/>
          <a:ln w="9525">
            <a:noFill/>
            <a:miter lim="800000"/>
          </a:ln>
          <a:effectLst/>
        </p:spPr>
        <p:txBody>
          <a:bodyPr wrap="square">
            <a:spAutoFit/>
          </a:bodyPr>
          <a:lstStyle/>
          <a:p>
            <a:pPr algn="ctr">
              <a:spcBef>
                <a:spcPct val="50000"/>
              </a:spcBef>
            </a:pPr>
            <a:r>
              <a:rPr lang="vi-VN" sz="2400" dirty="0">
                <a:latin typeface="Times New Roman" panose="02020603050405020304" pitchFamily="18" charset="0"/>
                <a:cs typeface="Times New Roman" panose="02020603050405020304" pitchFamily="18" charset="0"/>
              </a:rPr>
              <a:t>Miến Điện</a:t>
            </a:r>
            <a:endParaRPr lang="en-US" sz="2400" dirty="0">
              <a:latin typeface="Times New Roman" panose="02020603050405020304" pitchFamily="18" charset="0"/>
              <a:cs typeface="Times New Roman" panose="02020603050405020304" pitchFamily="18" charset="0"/>
            </a:endParaRPr>
          </a:p>
        </p:txBody>
      </p:sp>
      <p:pic>
        <p:nvPicPr>
          <p:cNvPr id="58392" name="Picture 24" descr="THAILAND"/>
          <p:cNvPicPr>
            <a:picLocks noChangeAspect="1" noChangeArrowheads="1"/>
          </p:cNvPicPr>
          <p:nvPr/>
        </p:nvPicPr>
        <p:blipFill>
          <a:blip r:embed="rId7"/>
          <a:srcRect l="3891" t="5519" r="3891" b="5519"/>
          <a:stretch>
            <a:fillRect/>
          </a:stretch>
        </p:blipFill>
        <p:spPr bwMode="auto">
          <a:xfrm>
            <a:off x="3886200" y="1447800"/>
            <a:ext cx="533400" cy="346075"/>
          </a:xfrm>
          <a:prstGeom prst="rect">
            <a:avLst/>
          </a:prstGeom>
          <a:noFill/>
          <a:ln w="19050">
            <a:solidFill>
              <a:srgbClr val="000000"/>
            </a:solidFill>
            <a:miter lim="800000"/>
            <a:headEnd/>
            <a:tailEnd/>
          </a:ln>
        </p:spPr>
      </p:pic>
      <p:sp>
        <p:nvSpPr>
          <p:cNvPr id="58393" name="Text Box 25"/>
          <p:cNvSpPr txBox="1">
            <a:spLocks noChangeArrowheads="1"/>
          </p:cNvSpPr>
          <p:nvPr/>
        </p:nvSpPr>
        <p:spPr bwMode="auto">
          <a:xfrm>
            <a:off x="4252692" y="3200400"/>
            <a:ext cx="1295400" cy="461665"/>
          </a:xfrm>
          <a:prstGeom prst="rect">
            <a:avLst/>
          </a:prstGeom>
          <a:noFill/>
          <a:ln w="9525">
            <a:noFill/>
            <a:miter lim="800000"/>
          </a:ln>
          <a:effectLst/>
        </p:spPr>
        <p:txBody>
          <a:bodyPr wrap="square">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L</a:t>
            </a:r>
            <a:r>
              <a:rPr lang="vi-VN" sz="2400" dirty="0">
                <a:latin typeface="Times New Roman" panose="02020603050405020304" pitchFamily="18" charset="0"/>
                <a:cs typeface="Times New Roman" panose="02020603050405020304" pitchFamily="18" charset="0"/>
              </a:rPr>
              <a:t>ào</a:t>
            </a:r>
            <a:endParaRPr lang="en-US" sz="2400" dirty="0">
              <a:latin typeface="Times New Roman" panose="02020603050405020304" pitchFamily="18" charset="0"/>
              <a:cs typeface="Times New Roman" panose="02020603050405020304" pitchFamily="18" charset="0"/>
            </a:endParaRPr>
          </a:p>
        </p:txBody>
      </p:sp>
      <p:sp>
        <p:nvSpPr>
          <p:cNvPr id="58394" name="Line 26"/>
          <p:cNvSpPr>
            <a:spLocks noChangeShapeType="1"/>
          </p:cNvSpPr>
          <p:nvPr/>
        </p:nvSpPr>
        <p:spPr bwMode="auto">
          <a:xfrm>
            <a:off x="3124200" y="3429000"/>
            <a:ext cx="685800" cy="0"/>
          </a:xfrm>
          <a:prstGeom prst="line">
            <a:avLst/>
          </a:prstGeom>
          <a:noFill/>
          <a:ln w="9525">
            <a:solidFill>
              <a:schemeClr val="tx1"/>
            </a:solidFill>
            <a:round/>
            <a:tailEnd type="triangle" w="med" len="med"/>
          </a:ln>
          <a:effectLst/>
        </p:spPr>
        <p:txBody>
          <a:bodyPr/>
          <a:lstStyle/>
          <a:p>
            <a:endParaRPr lang="en-US"/>
          </a:p>
        </p:txBody>
      </p:sp>
      <p:sp>
        <p:nvSpPr>
          <p:cNvPr id="58395" name="Text Box 27"/>
          <p:cNvSpPr txBox="1">
            <a:spLocks noChangeArrowheads="1"/>
          </p:cNvSpPr>
          <p:nvPr/>
        </p:nvSpPr>
        <p:spPr bwMode="auto">
          <a:xfrm>
            <a:off x="226252" y="3186332"/>
            <a:ext cx="3505200" cy="461665"/>
          </a:xfrm>
          <a:prstGeom prst="rect">
            <a:avLst/>
          </a:prstGeom>
          <a:noFill/>
          <a:ln w="9525">
            <a:noFill/>
            <a:miter lim="800000"/>
          </a:ln>
          <a:effectLst/>
        </p:spPr>
        <p:txBody>
          <a:bodyPr>
            <a:spAutoFit/>
          </a:bodyPr>
          <a:lstStyle/>
          <a:p>
            <a:pPr>
              <a:spcBef>
                <a:spcPct val="50000"/>
              </a:spcBef>
            </a:pPr>
            <a:r>
              <a:rPr lang="vi-VN" sz="2400" dirty="0">
                <a:latin typeface="Times New Roman" panose="02020603050405020304" pitchFamily="18" charset="0"/>
                <a:cs typeface="Times New Roman" panose="02020603050405020304" pitchFamily="18" charset="0"/>
              </a:rPr>
              <a:t>Mĩ tiến hành xâm lược</a:t>
            </a:r>
            <a:endParaRPr lang="en-US" sz="2400" dirty="0">
              <a:latin typeface="Times New Roman" panose="02020603050405020304" pitchFamily="18" charset="0"/>
              <a:cs typeface="Times New Roman" panose="02020603050405020304" pitchFamily="18" charset="0"/>
            </a:endParaRPr>
          </a:p>
        </p:txBody>
      </p:sp>
      <p:sp>
        <p:nvSpPr>
          <p:cNvPr id="58396" name="Line 28"/>
          <p:cNvSpPr>
            <a:spLocks noChangeShapeType="1"/>
          </p:cNvSpPr>
          <p:nvPr/>
        </p:nvSpPr>
        <p:spPr bwMode="auto">
          <a:xfrm flipV="1">
            <a:off x="3124200" y="2971800"/>
            <a:ext cx="762000" cy="457200"/>
          </a:xfrm>
          <a:prstGeom prst="line">
            <a:avLst/>
          </a:prstGeom>
          <a:noFill/>
          <a:ln w="9525">
            <a:solidFill>
              <a:schemeClr val="tx1"/>
            </a:solidFill>
            <a:round/>
            <a:tailEnd type="triangle" w="med" len="med"/>
          </a:ln>
          <a:effectLst/>
        </p:spPr>
        <p:txBody>
          <a:bodyPr/>
          <a:lstStyle/>
          <a:p>
            <a:endParaRPr lang="en-US"/>
          </a:p>
        </p:txBody>
      </p:sp>
      <p:sp>
        <p:nvSpPr>
          <p:cNvPr id="58397" name="Line 29"/>
          <p:cNvSpPr>
            <a:spLocks noChangeShapeType="1"/>
          </p:cNvSpPr>
          <p:nvPr/>
        </p:nvSpPr>
        <p:spPr bwMode="auto">
          <a:xfrm>
            <a:off x="3124200" y="3429000"/>
            <a:ext cx="762000" cy="457200"/>
          </a:xfrm>
          <a:prstGeom prst="line">
            <a:avLst/>
          </a:prstGeom>
          <a:noFill/>
          <a:ln w="9525">
            <a:solidFill>
              <a:schemeClr val="tx1"/>
            </a:solidFill>
            <a:round/>
            <a:tailEnd type="triangle" w="med" len="med"/>
          </a:ln>
          <a:effectLst/>
        </p:spPr>
        <p:txBody>
          <a:bodyPr/>
          <a:lstStyle/>
          <a:p>
            <a:endParaRPr lang="en-US"/>
          </a:p>
        </p:txBody>
      </p:sp>
      <p:pic>
        <p:nvPicPr>
          <p:cNvPr id="58398" name="Picture 30" descr="125px-Flag_of_Cambodia"/>
          <p:cNvPicPr>
            <a:picLocks noChangeAspect="1" noChangeArrowheads="1"/>
          </p:cNvPicPr>
          <p:nvPr/>
        </p:nvPicPr>
        <p:blipFill>
          <a:blip r:embed="rId8"/>
          <a:srcRect/>
          <a:stretch>
            <a:fillRect/>
          </a:stretch>
        </p:blipFill>
        <p:spPr bwMode="auto">
          <a:xfrm>
            <a:off x="3886200" y="3733800"/>
            <a:ext cx="533400" cy="457200"/>
          </a:xfrm>
          <a:prstGeom prst="rect">
            <a:avLst/>
          </a:prstGeom>
          <a:noFill/>
        </p:spPr>
      </p:pic>
      <p:sp>
        <p:nvSpPr>
          <p:cNvPr id="58399" name="Text Box 31"/>
          <p:cNvSpPr txBox="1">
            <a:spLocks noChangeArrowheads="1"/>
          </p:cNvSpPr>
          <p:nvPr/>
        </p:nvSpPr>
        <p:spPr bwMode="auto">
          <a:xfrm>
            <a:off x="4495800" y="1828800"/>
            <a:ext cx="1524000" cy="461665"/>
          </a:xfrm>
          <a:prstGeom prst="rect">
            <a:avLst/>
          </a:prstGeom>
          <a:noFill/>
          <a:ln w="9525">
            <a:noFill/>
            <a:miter lim="800000"/>
          </a:ln>
          <a:effectLst/>
        </p:spPr>
        <p:txBody>
          <a:bodyPr>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Phi-l</a:t>
            </a:r>
            <a:r>
              <a:rPr lang="vi-VN" sz="2400" dirty="0">
                <a:latin typeface="Times New Roman" panose="02020603050405020304" pitchFamily="18" charset="0"/>
                <a:cs typeface="Times New Roman" panose="02020603050405020304" pitchFamily="18" charset="0"/>
              </a:rPr>
              <a:t>í</a:t>
            </a:r>
            <a:r>
              <a:rPr lang="en-US" sz="2400" dirty="0">
                <a:latin typeface="Times New Roman" panose="02020603050405020304" pitchFamily="18" charset="0"/>
                <a:cs typeface="Times New Roman" panose="02020603050405020304" pitchFamily="18" charset="0"/>
              </a:rPr>
              <a:t>p-pin</a:t>
            </a:r>
          </a:p>
        </p:txBody>
      </p:sp>
      <p:sp>
        <p:nvSpPr>
          <p:cNvPr id="32" name="Text Box 11" descr="Parchment"/>
          <p:cNvSpPr txBox="1">
            <a:spLocks noChangeArrowheads="1"/>
          </p:cNvSpPr>
          <p:nvPr/>
        </p:nvSpPr>
        <p:spPr bwMode="auto">
          <a:xfrm>
            <a:off x="531052" y="200464"/>
            <a:ext cx="5257800" cy="461665"/>
          </a:xfrm>
          <a:prstGeom prst="rect">
            <a:avLst/>
          </a:prstGeom>
          <a:solidFill>
            <a:schemeClr val="bg1">
              <a:lumMod val="95000"/>
            </a:schemeClr>
          </a:solidFill>
          <a:ln w="9525">
            <a:solidFill>
              <a:srgbClr val="FF0000">
                <a:alpha val="74001"/>
              </a:srgbClr>
            </a:solidFill>
            <a:miter lim="800000"/>
          </a:ln>
          <a:effectLst/>
        </p:spPr>
        <p:txBody>
          <a:bodyPr wrap="square">
            <a:spAutoFit/>
          </a:bodyPr>
          <a:lstStyle/>
          <a:p>
            <a:pPr algn="just">
              <a:spcBef>
                <a:spcPct val="50000"/>
              </a:spcBef>
            </a:pPr>
            <a:r>
              <a:rPr lang="en-US" sz="2400" b="1" dirty="0" err="1">
                <a:solidFill>
                  <a:srgbClr val="000099"/>
                </a:solidFill>
                <a:latin typeface="Times New Roman" panose="02020603050405020304" pitchFamily="18" charset="0"/>
              </a:rPr>
              <a:t>Trong</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bối</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cảnh</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Chiến</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tranh</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lạnh</a:t>
            </a:r>
            <a:r>
              <a:rPr lang="en-US" sz="2400" b="1" dirty="0">
                <a:solidFill>
                  <a:srgbClr val="000099"/>
                </a:solidFill>
                <a:latin typeface="Times New Roman" panose="02020603050405020304" pitchFamily="18" charset="0"/>
              </a:rPr>
              <a:t>”</a:t>
            </a:r>
          </a:p>
        </p:txBody>
      </p:sp>
      <p:sp>
        <p:nvSpPr>
          <p:cNvPr id="33" name="Text Box 11" descr="Parchment"/>
          <p:cNvSpPr txBox="1">
            <a:spLocks noChangeArrowheads="1"/>
          </p:cNvSpPr>
          <p:nvPr/>
        </p:nvSpPr>
        <p:spPr bwMode="auto">
          <a:xfrm>
            <a:off x="6705600" y="609600"/>
            <a:ext cx="1676400" cy="5693866"/>
          </a:xfrm>
          <a:prstGeom prst="rect">
            <a:avLst/>
          </a:prstGeom>
          <a:solidFill>
            <a:schemeClr val="bg1">
              <a:lumMod val="95000"/>
            </a:schemeClr>
          </a:solidFill>
          <a:ln w="9525">
            <a:solidFill>
              <a:srgbClr val="FF0000">
                <a:alpha val="74001"/>
              </a:srgbClr>
            </a:solidFill>
            <a:miter lim="800000"/>
          </a:ln>
          <a:effectLst/>
        </p:spPr>
        <p:txBody>
          <a:bodyPr wrap="square">
            <a:spAutoFit/>
          </a:bodyPr>
          <a:lstStyle/>
          <a:p>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50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a:solidFill>
                  <a:schemeClr val="tx2">
                    <a:lumMod val="50000"/>
                  </a:schemeClr>
                </a:solidFill>
                <a:latin typeface="Times New Roman" panose="02020603050405020304" pitchFamily="18" charset="0"/>
                <a:cs typeface="Times New Roman" panose="02020603050405020304" pitchFamily="18" charset="0"/>
              </a:rPr>
              <a:t>XX,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Đông</a:t>
            </a:r>
            <a:r>
              <a:rPr lang="en-US" sz="2800" dirty="0">
                <a:solidFill>
                  <a:schemeClr val="tx2">
                    <a:lumMod val="50000"/>
                  </a:schemeClr>
                </a:solidFill>
                <a:latin typeface="Times New Roman" panose="02020603050405020304" pitchFamily="18" charset="0"/>
                <a:cs typeface="Times New Roman" panose="02020603050405020304" pitchFamily="18" charset="0"/>
              </a:rPr>
              <a:t> Nam Á </a:t>
            </a:r>
            <a:r>
              <a:rPr lang="en-US" sz="2800" dirty="0" err="1">
                <a:solidFill>
                  <a:schemeClr val="tx2">
                    <a:lumMod val="50000"/>
                  </a:schemeClr>
                </a:solidFill>
                <a:latin typeface="Times New Roman" panose="02020603050405020304" pitchFamily="18" charset="0"/>
                <a:cs typeface="Times New Roman" panose="02020603050405020304" pitchFamily="18" charset="0"/>
              </a:rPr>
              <a:t>đã</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sự</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phân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hóa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đường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lối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ngoại</a:t>
            </a:r>
            <a:endParaRPr lang="en-US" sz="2800" b="1" dirty="0">
              <a:solidFill>
                <a:schemeClr val="tx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8399"/>
                                        </p:tgtEl>
                                        <p:attrNameLst>
                                          <p:attrName>style.visibility</p:attrName>
                                        </p:attrNameLst>
                                      </p:cBhvr>
                                      <p:to>
                                        <p:strVal val="visible"/>
                                      </p:to>
                                    </p:set>
                                    <p:animEffect transition="in" filter="strips(downLeft)">
                                      <p:cBhvr>
                                        <p:cTn id="11" dur="500"/>
                                        <p:tgtEl>
                                          <p:spTgt spid="58399"/>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58387"/>
                                        </p:tgtEl>
                                        <p:attrNameLst>
                                          <p:attrName>style.visibility</p:attrName>
                                        </p:attrNameLst>
                                      </p:cBhvr>
                                      <p:to>
                                        <p:strVal val="visible"/>
                                      </p:to>
                                    </p:set>
                                    <p:animEffect transition="in" filter="strips(downLeft)">
                                      <p:cBhvr>
                                        <p:cTn id="14" dur="500"/>
                                        <p:tgtEl>
                                          <p:spTgt spid="58387"/>
                                        </p:tgtEl>
                                      </p:cBhvr>
                                    </p:animEffect>
                                  </p:childTnLst>
                                </p:cTn>
                              </p:par>
                              <p:par>
                                <p:cTn id="15" presetID="18" presetClass="entr" presetSubtype="12" fill="hold" nodeType="withEffect">
                                  <p:stCondLst>
                                    <p:cond delay="0"/>
                                  </p:stCondLst>
                                  <p:childTnLst>
                                    <p:set>
                                      <p:cBhvr>
                                        <p:cTn id="16" dur="1" fill="hold">
                                          <p:stCondLst>
                                            <p:cond delay="0"/>
                                          </p:stCondLst>
                                        </p:cTn>
                                        <p:tgtEl>
                                          <p:spTgt spid="58373"/>
                                        </p:tgtEl>
                                        <p:attrNameLst>
                                          <p:attrName>style.visibility</p:attrName>
                                        </p:attrNameLst>
                                      </p:cBhvr>
                                      <p:to>
                                        <p:strVal val="visible"/>
                                      </p:to>
                                    </p:set>
                                    <p:animEffect transition="in" filter="strips(downLeft)">
                                      <p:cBhvr>
                                        <p:cTn id="17" dur="500"/>
                                        <p:tgtEl>
                                          <p:spTgt spid="58373"/>
                                        </p:tgtEl>
                                      </p:cBhvr>
                                    </p:animEffect>
                                  </p:childTnLst>
                                </p:cTn>
                              </p:par>
                              <p:par>
                                <p:cTn id="18" presetID="18" presetClass="entr" presetSubtype="12" fill="hold" nodeType="withEffect">
                                  <p:stCondLst>
                                    <p:cond delay="0"/>
                                  </p:stCondLst>
                                  <p:childTnLst>
                                    <p:set>
                                      <p:cBhvr>
                                        <p:cTn id="19" dur="1" fill="hold">
                                          <p:stCondLst>
                                            <p:cond delay="0"/>
                                          </p:stCondLst>
                                        </p:cTn>
                                        <p:tgtEl>
                                          <p:spTgt spid="58392"/>
                                        </p:tgtEl>
                                        <p:attrNameLst>
                                          <p:attrName>style.visibility</p:attrName>
                                        </p:attrNameLst>
                                      </p:cBhvr>
                                      <p:to>
                                        <p:strVal val="visible"/>
                                      </p:to>
                                    </p:set>
                                    <p:animEffect transition="in" filter="strips(downLeft)">
                                      <p:cBhvr>
                                        <p:cTn id="20" dur="500"/>
                                        <p:tgtEl>
                                          <p:spTgt spid="5839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8382"/>
                                        </p:tgtEl>
                                        <p:attrNameLst>
                                          <p:attrName>style.visibility</p:attrName>
                                        </p:attrNameLst>
                                      </p:cBhvr>
                                      <p:to>
                                        <p:strVal val="visible"/>
                                      </p:to>
                                    </p:set>
                                    <p:animEffect transition="in" filter="strips(downLeft)">
                                      <p:cBhvr>
                                        <p:cTn id="25" dur="500"/>
                                        <p:tgtEl>
                                          <p:spTgt spid="58382"/>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58381"/>
                                        </p:tgtEl>
                                        <p:attrNameLst>
                                          <p:attrName>style.visibility</p:attrName>
                                        </p:attrNameLst>
                                      </p:cBhvr>
                                      <p:to>
                                        <p:strVal val="visible"/>
                                      </p:to>
                                    </p:set>
                                    <p:animEffect transition="in" filter="strips(downLeft)">
                                      <p:cBhvr>
                                        <p:cTn id="28" dur="500"/>
                                        <p:tgtEl>
                                          <p:spTgt spid="5838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8377"/>
                                        </p:tgtEl>
                                        <p:attrNameLst>
                                          <p:attrName>style.visibility</p:attrName>
                                        </p:attrNameLst>
                                      </p:cBhvr>
                                      <p:to>
                                        <p:strVal val="visible"/>
                                      </p:to>
                                    </p:set>
                                    <p:animEffect transition="in" filter="slide(fromBottom)">
                                      <p:cBhvr>
                                        <p:cTn id="31" dur="500"/>
                                        <p:tgtEl>
                                          <p:spTgt spid="58377"/>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58395"/>
                                        </p:tgtEl>
                                        <p:attrNameLst>
                                          <p:attrName>style.visibility</p:attrName>
                                        </p:attrNameLst>
                                      </p:cBhvr>
                                      <p:to>
                                        <p:strVal val="visible"/>
                                      </p:to>
                                    </p:set>
                                    <p:anim calcmode="lin" valueType="num">
                                      <p:cBhvr>
                                        <p:cTn id="36" dur="500" fill="hold"/>
                                        <p:tgtEl>
                                          <p:spTgt spid="58395"/>
                                        </p:tgtEl>
                                        <p:attrNameLst>
                                          <p:attrName>ppt_w</p:attrName>
                                        </p:attrNameLst>
                                      </p:cBhvr>
                                      <p:tavLst>
                                        <p:tav tm="0">
                                          <p:val>
                                            <p:strVal val="#ppt_w*0.05"/>
                                          </p:val>
                                        </p:tav>
                                        <p:tav tm="100000">
                                          <p:val>
                                            <p:strVal val="#ppt_w"/>
                                          </p:val>
                                        </p:tav>
                                      </p:tavLst>
                                    </p:anim>
                                    <p:anim calcmode="lin" valueType="num">
                                      <p:cBhvr>
                                        <p:cTn id="37" dur="500" fill="hold"/>
                                        <p:tgtEl>
                                          <p:spTgt spid="58395"/>
                                        </p:tgtEl>
                                        <p:attrNameLst>
                                          <p:attrName>ppt_h</p:attrName>
                                        </p:attrNameLst>
                                      </p:cBhvr>
                                      <p:tavLst>
                                        <p:tav tm="0">
                                          <p:val>
                                            <p:strVal val="#ppt_h"/>
                                          </p:val>
                                        </p:tav>
                                        <p:tav tm="100000">
                                          <p:val>
                                            <p:strVal val="#ppt_h"/>
                                          </p:val>
                                        </p:tav>
                                      </p:tavLst>
                                    </p:anim>
                                    <p:anim calcmode="lin" valueType="num">
                                      <p:cBhvr>
                                        <p:cTn id="38" dur="500" fill="hold"/>
                                        <p:tgtEl>
                                          <p:spTgt spid="58395"/>
                                        </p:tgtEl>
                                        <p:attrNameLst>
                                          <p:attrName>ppt_x</p:attrName>
                                        </p:attrNameLst>
                                      </p:cBhvr>
                                      <p:tavLst>
                                        <p:tav tm="0">
                                          <p:val>
                                            <p:strVal val="#ppt_x-.2"/>
                                          </p:val>
                                        </p:tav>
                                        <p:tav tm="100000">
                                          <p:val>
                                            <p:strVal val="#ppt_x"/>
                                          </p:val>
                                        </p:tav>
                                      </p:tavLst>
                                    </p:anim>
                                    <p:anim calcmode="lin" valueType="num">
                                      <p:cBhvr>
                                        <p:cTn id="39" dur="500" fill="hold"/>
                                        <p:tgtEl>
                                          <p:spTgt spid="58395"/>
                                        </p:tgtEl>
                                        <p:attrNameLst>
                                          <p:attrName>ppt_y</p:attrName>
                                        </p:attrNameLst>
                                      </p:cBhvr>
                                      <p:tavLst>
                                        <p:tav tm="0">
                                          <p:val>
                                            <p:strVal val="#ppt_y"/>
                                          </p:val>
                                        </p:tav>
                                        <p:tav tm="100000">
                                          <p:val>
                                            <p:strVal val="#ppt_y"/>
                                          </p:val>
                                        </p:tav>
                                      </p:tavLst>
                                    </p:anim>
                                    <p:animEffect transition="in" filter="fade">
                                      <p:cBhvr>
                                        <p:cTn id="40" dur="500"/>
                                        <p:tgtEl>
                                          <p:spTgt spid="58395"/>
                                        </p:tgtEl>
                                      </p:cBhvr>
                                    </p:animEffec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58393"/>
                                        </p:tgtEl>
                                        <p:attrNameLst>
                                          <p:attrName>style.visibility</p:attrName>
                                        </p:attrNameLst>
                                      </p:cBhvr>
                                      <p:to>
                                        <p:strVal val="visible"/>
                                      </p:to>
                                    </p:set>
                                    <p:animScale>
                                      <p:cBhvr>
                                        <p:cTn id="45" dur="1000" decel="50000" fill="hold">
                                          <p:stCondLst>
                                            <p:cond delay="0"/>
                                          </p:stCondLst>
                                        </p:cTn>
                                        <p:tgtEl>
                                          <p:spTgt spid="58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58393"/>
                                        </p:tgtEl>
                                        <p:attrNameLst>
                                          <p:attrName>ppt_x</p:attrName>
                                          <p:attrName>ppt_y</p:attrName>
                                        </p:attrNameLst>
                                      </p:cBhvr>
                                    </p:animMotion>
                                    <p:animEffect transition="in" filter="fade">
                                      <p:cBhvr>
                                        <p:cTn id="47" dur="1000"/>
                                        <p:tgtEl>
                                          <p:spTgt spid="58393"/>
                                        </p:tgtEl>
                                      </p:cBhvr>
                                    </p:animEffect>
                                  </p:childTnLst>
                                </p:cTn>
                              </p:par>
                              <p:par>
                                <p:cTn id="48" presetID="54" presetClass="entr" presetSubtype="0" accel="100000" fill="hold" grpId="0" nodeType="withEffect">
                                  <p:stCondLst>
                                    <p:cond delay="0"/>
                                  </p:stCondLst>
                                  <p:childTnLst>
                                    <p:set>
                                      <p:cBhvr>
                                        <p:cTn id="49" dur="1" fill="hold">
                                          <p:stCondLst>
                                            <p:cond delay="0"/>
                                          </p:stCondLst>
                                        </p:cTn>
                                        <p:tgtEl>
                                          <p:spTgt spid="58394"/>
                                        </p:tgtEl>
                                        <p:attrNameLst>
                                          <p:attrName>style.visibility</p:attrName>
                                        </p:attrNameLst>
                                      </p:cBhvr>
                                      <p:to>
                                        <p:strVal val="visible"/>
                                      </p:to>
                                    </p:set>
                                    <p:anim calcmode="lin" valueType="num">
                                      <p:cBhvr>
                                        <p:cTn id="50" dur="500" fill="hold"/>
                                        <p:tgtEl>
                                          <p:spTgt spid="58394"/>
                                        </p:tgtEl>
                                        <p:attrNameLst>
                                          <p:attrName>ppt_w</p:attrName>
                                        </p:attrNameLst>
                                      </p:cBhvr>
                                      <p:tavLst>
                                        <p:tav tm="0">
                                          <p:val>
                                            <p:strVal val="#ppt_w*0.05"/>
                                          </p:val>
                                        </p:tav>
                                        <p:tav tm="100000">
                                          <p:val>
                                            <p:strVal val="#ppt_w"/>
                                          </p:val>
                                        </p:tav>
                                      </p:tavLst>
                                    </p:anim>
                                    <p:anim calcmode="lin" valueType="num">
                                      <p:cBhvr>
                                        <p:cTn id="51" dur="500" fill="hold"/>
                                        <p:tgtEl>
                                          <p:spTgt spid="58394"/>
                                        </p:tgtEl>
                                        <p:attrNameLst>
                                          <p:attrName>ppt_h</p:attrName>
                                        </p:attrNameLst>
                                      </p:cBhvr>
                                      <p:tavLst>
                                        <p:tav tm="0">
                                          <p:val>
                                            <p:strVal val="#ppt_h"/>
                                          </p:val>
                                        </p:tav>
                                        <p:tav tm="100000">
                                          <p:val>
                                            <p:strVal val="#ppt_h"/>
                                          </p:val>
                                        </p:tav>
                                      </p:tavLst>
                                    </p:anim>
                                    <p:anim calcmode="lin" valueType="num">
                                      <p:cBhvr>
                                        <p:cTn id="52" dur="500" fill="hold"/>
                                        <p:tgtEl>
                                          <p:spTgt spid="58394"/>
                                        </p:tgtEl>
                                        <p:attrNameLst>
                                          <p:attrName>ppt_x</p:attrName>
                                        </p:attrNameLst>
                                      </p:cBhvr>
                                      <p:tavLst>
                                        <p:tav tm="0">
                                          <p:val>
                                            <p:strVal val="#ppt_x-.2"/>
                                          </p:val>
                                        </p:tav>
                                        <p:tav tm="100000">
                                          <p:val>
                                            <p:strVal val="#ppt_x"/>
                                          </p:val>
                                        </p:tav>
                                      </p:tavLst>
                                    </p:anim>
                                    <p:anim calcmode="lin" valueType="num">
                                      <p:cBhvr>
                                        <p:cTn id="53" dur="500" fill="hold"/>
                                        <p:tgtEl>
                                          <p:spTgt spid="58394"/>
                                        </p:tgtEl>
                                        <p:attrNameLst>
                                          <p:attrName>ppt_y</p:attrName>
                                        </p:attrNameLst>
                                      </p:cBhvr>
                                      <p:tavLst>
                                        <p:tav tm="0">
                                          <p:val>
                                            <p:strVal val="#ppt_y"/>
                                          </p:val>
                                        </p:tav>
                                        <p:tav tm="100000">
                                          <p:val>
                                            <p:strVal val="#ppt_y"/>
                                          </p:val>
                                        </p:tav>
                                      </p:tavLst>
                                    </p:anim>
                                    <p:animEffect transition="in" filter="fade">
                                      <p:cBhvr>
                                        <p:cTn id="54" dur="500"/>
                                        <p:tgtEl>
                                          <p:spTgt spid="58394"/>
                                        </p:tgtEl>
                                      </p:cBhvr>
                                    </p:animEffect>
                                  </p:childTnLst>
                                </p:cTn>
                              </p:par>
                              <p:par>
                                <p:cTn id="55" presetID="52" presetClass="entr" presetSubtype="0" fill="hold" nodeType="withEffect">
                                  <p:stCondLst>
                                    <p:cond delay="0"/>
                                  </p:stCondLst>
                                  <p:childTnLst>
                                    <p:set>
                                      <p:cBhvr>
                                        <p:cTn id="56" dur="1" fill="hold">
                                          <p:stCondLst>
                                            <p:cond delay="0"/>
                                          </p:stCondLst>
                                        </p:cTn>
                                        <p:tgtEl>
                                          <p:spTgt spid="58398"/>
                                        </p:tgtEl>
                                        <p:attrNameLst>
                                          <p:attrName>style.visibility</p:attrName>
                                        </p:attrNameLst>
                                      </p:cBhvr>
                                      <p:to>
                                        <p:strVal val="visible"/>
                                      </p:to>
                                    </p:set>
                                    <p:animScale>
                                      <p:cBhvr>
                                        <p:cTn id="57" dur="1000" decel="50000" fill="hold">
                                          <p:stCondLst>
                                            <p:cond delay="0"/>
                                          </p:stCondLst>
                                        </p:cTn>
                                        <p:tgtEl>
                                          <p:spTgt spid="583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58398"/>
                                        </p:tgtEl>
                                        <p:attrNameLst>
                                          <p:attrName>ppt_x</p:attrName>
                                          <p:attrName>ppt_y</p:attrName>
                                        </p:attrNameLst>
                                      </p:cBhvr>
                                    </p:animMotion>
                                    <p:animEffect transition="in" filter="fade">
                                      <p:cBhvr>
                                        <p:cTn id="59" dur="1000"/>
                                        <p:tgtEl>
                                          <p:spTgt spid="58398"/>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8397"/>
                                        </p:tgtEl>
                                        <p:attrNameLst>
                                          <p:attrName>style.visibility</p:attrName>
                                        </p:attrNameLst>
                                      </p:cBhvr>
                                      <p:to>
                                        <p:strVal val="visible"/>
                                      </p:to>
                                    </p:set>
                                    <p:anim calcmode="lin" valueType="num">
                                      <p:cBhvr>
                                        <p:cTn id="62" dur="500" fill="hold"/>
                                        <p:tgtEl>
                                          <p:spTgt spid="58397"/>
                                        </p:tgtEl>
                                        <p:attrNameLst>
                                          <p:attrName>ppt_w</p:attrName>
                                        </p:attrNameLst>
                                      </p:cBhvr>
                                      <p:tavLst>
                                        <p:tav tm="0">
                                          <p:val>
                                            <p:strVal val="#ppt_w*0.05"/>
                                          </p:val>
                                        </p:tav>
                                        <p:tav tm="100000">
                                          <p:val>
                                            <p:strVal val="#ppt_w"/>
                                          </p:val>
                                        </p:tav>
                                      </p:tavLst>
                                    </p:anim>
                                    <p:anim calcmode="lin" valueType="num">
                                      <p:cBhvr>
                                        <p:cTn id="63" dur="500" fill="hold"/>
                                        <p:tgtEl>
                                          <p:spTgt spid="58397"/>
                                        </p:tgtEl>
                                        <p:attrNameLst>
                                          <p:attrName>ppt_h</p:attrName>
                                        </p:attrNameLst>
                                      </p:cBhvr>
                                      <p:tavLst>
                                        <p:tav tm="0">
                                          <p:val>
                                            <p:strVal val="#ppt_h"/>
                                          </p:val>
                                        </p:tav>
                                        <p:tav tm="100000">
                                          <p:val>
                                            <p:strVal val="#ppt_h"/>
                                          </p:val>
                                        </p:tav>
                                      </p:tavLst>
                                    </p:anim>
                                    <p:anim calcmode="lin" valueType="num">
                                      <p:cBhvr>
                                        <p:cTn id="64" dur="500" fill="hold"/>
                                        <p:tgtEl>
                                          <p:spTgt spid="58397"/>
                                        </p:tgtEl>
                                        <p:attrNameLst>
                                          <p:attrName>ppt_x</p:attrName>
                                        </p:attrNameLst>
                                      </p:cBhvr>
                                      <p:tavLst>
                                        <p:tav tm="0">
                                          <p:val>
                                            <p:strVal val="#ppt_x-.2"/>
                                          </p:val>
                                        </p:tav>
                                        <p:tav tm="100000">
                                          <p:val>
                                            <p:strVal val="#ppt_x"/>
                                          </p:val>
                                        </p:tav>
                                      </p:tavLst>
                                    </p:anim>
                                    <p:anim calcmode="lin" valueType="num">
                                      <p:cBhvr>
                                        <p:cTn id="65" dur="500" fill="hold"/>
                                        <p:tgtEl>
                                          <p:spTgt spid="58397"/>
                                        </p:tgtEl>
                                        <p:attrNameLst>
                                          <p:attrName>ppt_y</p:attrName>
                                        </p:attrNameLst>
                                      </p:cBhvr>
                                      <p:tavLst>
                                        <p:tav tm="0">
                                          <p:val>
                                            <p:strVal val="#ppt_y"/>
                                          </p:val>
                                        </p:tav>
                                        <p:tav tm="100000">
                                          <p:val>
                                            <p:strVal val="#ppt_y"/>
                                          </p:val>
                                        </p:tav>
                                      </p:tavLst>
                                    </p:anim>
                                    <p:animEffect transition="in" filter="fade">
                                      <p:cBhvr>
                                        <p:cTn id="66" dur="500"/>
                                        <p:tgtEl>
                                          <p:spTgt spid="58397"/>
                                        </p:tgtEl>
                                      </p:cBhvr>
                                    </p:animEffect>
                                  </p:childTnLst>
                                </p:cTn>
                              </p:par>
                              <p:par>
                                <p:cTn id="67" presetID="54" presetClass="entr" presetSubtype="0" accel="100000" fill="hold" grpId="0" nodeType="withEffect">
                                  <p:stCondLst>
                                    <p:cond delay="0"/>
                                  </p:stCondLst>
                                  <p:childTnLst>
                                    <p:set>
                                      <p:cBhvr>
                                        <p:cTn id="68" dur="1" fill="hold">
                                          <p:stCondLst>
                                            <p:cond delay="0"/>
                                          </p:stCondLst>
                                        </p:cTn>
                                        <p:tgtEl>
                                          <p:spTgt spid="58396"/>
                                        </p:tgtEl>
                                        <p:attrNameLst>
                                          <p:attrName>style.visibility</p:attrName>
                                        </p:attrNameLst>
                                      </p:cBhvr>
                                      <p:to>
                                        <p:strVal val="visible"/>
                                      </p:to>
                                    </p:set>
                                    <p:anim calcmode="lin" valueType="num">
                                      <p:cBhvr>
                                        <p:cTn id="69" dur="500" fill="hold"/>
                                        <p:tgtEl>
                                          <p:spTgt spid="58396"/>
                                        </p:tgtEl>
                                        <p:attrNameLst>
                                          <p:attrName>ppt_w</p:attrName>
                                        </p:attrNameLst>
                                      </p:cBhvr>
                                      <p:tavLst>
                                        <p:tav tm="0">
                                          <p:val>
                                            <p:strVal val="#ppt_w*0.05"/>
                                          </p:val>
                                        </p:tav>
                                        <p:tav tm="100000">
                                          <p:val>
                                            <p:strVal val="#ppt_w"/>
                                          </p:val>
                                        </p:tav>
                                      </p:tavLst>
                                    </p:anim>
                                    <p:anim calcmode="lin" valueType="num">
                                      <p:cBhvr>
                                        <p:cTn id="70" dur="500" fill="hold"/>
                                        <p:tgtEl>
                                          <p:spTgt spid="58396"/>
                                        </p:tgtEl>
                                        <p:attrNameLst>
                                          <p:attrName>ppt_h</p:attrName>
                                        </p:attrNameLst>
                                      </p:cBhvr>
                                      <p:tavLst>
                                        <p:tav tm="0">
                                          <p:val>
                                            <p:strVal val="#ppt_h"/>
                                          </p:val>
                                        </p:tav>
                                        <p:tav tm="100000">
                                          <p:val>
                                            <p:strVal val="#ppt_h"/>
                                          </p:val>
                                        </p:tav>
                                      </p:tavLst>
                                    </p:anim>
                                    <p:anim calcmode="lin" valueType="num">
                                      <p:cBhvr>
                                        <p:cTn id="71" dur="500" fill="hold"/>
                                        <p:tgtEl>
                                          <p:spTgt spid="58396"/>
                                        </p:tgtEl>
                                        <p:attrNameLst>
                                          <p:attrName>ppt_x</p:attrName>
                                        </p:attrNameLst>
                                      </p:cBhvr>
                                      <p:tavLst>
                                        <p:tav tm="0">
                                          <p:val>
                                            <p:strVal val="#ppt_x-.2"/>
                                          </p:val>
                                        </p:tav>
                                        <p:tav tm="100000">
                                          <p:val>
                                            <p:strVal val="#ppt_x"/>
                                          </p:val>
                                        </p:tav>
                                      </p:tavLst>
                                    </p:anim>
                                    <p:anim calcmode="lin" valueType="num">
                                      <p:cBhvr>
                                        <p:cTn id="72" dur="500" fill="hold"/>
                                        <p:tgtEl>
                                          <p:spTgt spid="58396"/>
                                        </p:tgtEl>
                                        <p:attrNameLst>
                                          <p:attrName>ppt_y</p:attrName>
                                        </p:attrNameLst>
                                      </p:cBhvr>
                                      <p:tavLst>
                                        <p:tav tm="0">
                                          <p:val>
                                            <p:strVal val="#ppt_y"/>
                                          </p:val>
                                        </p:tav>
                                        <p:tav tm="100000">
                                          <p:val>
                                            <p:strVal val="#ppt_y"/>
                                          </p:val>
                                        </p:tav>
                                      </p:tavLst>
                                    </p:anim>
                                    <p:animEffect transition="in" filter="fade">
                                      <p:cBhvr>
                                        <p:cTn id="73" dur="500"/>
                                        <p:tgtEl>
                                          <p:spTgt spid="58396"/>
                                        </p:tgtEl>
                                      </p:cBhvr>
                                    </p:animEffect>
                                  </p:childTnLst>
                                </p:cTn>
                              </p:par>
                              <p:par>
                                <p:cTn id="74" presetID="52" presetClass="entr" presetSubtype="0" fill="hold" nodeType="withEffect">
                                  <p:stCondLst>
                                    <p:cond delay="0"/>
                                  </p:stCondLst>
                                  <p:childTnLst>
                                    <p:set>
                                      <p:cBhvr>
                                        <p:cTn id="75" dur="1" fill="hold">
                                          <p:stCondLst>
                                            <p:cond delay="0"/>
                                          </p:stCondLst>
                                        </p:cTn>
                                        <p:tgtEl>
                                          <p:spTgt spid="58374"/>
                                        </p:tgtEl>
                                        <p:attrNameLst>
                                          <p:attrName>style.visibility</p:attrName>
                                        </p:attrNameLst>
                                      </p:cBhvr>
                                      <p:to>
                                        <p:strVal val="visible"/>
                                      </p:to>
                                    </p:set>
                                    <p:animScale>
                                      <p:cBhvr>
                                        <p:cTn id="76" dur="1000" decel="50000" fill="hold">
                                          <p:stCondLst>
                                            <p:cond delay="0"/>
                                          </p:stCondLst>
                                        </p:cTn>
                                        <p:tgtEl>
                                          <p:spTgt spid="583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58374"/>
                                        </p:tgtEl>
                                        <p:attrNameLst>
                                          <p:attrName>ppt_x</p:attrName>
                                          <p:attrName>ppt_y</p:attrName>
                                        </p:attrNameLst>
                                      </p:cBhvr>
                                    </p:animMotion>
                                    <p:animEffect transition="in" filter="fade">
                                      <p:cBhvr>
                                        <p:cTn id="78" dur="1000"/>
                                        <p:tgtEl>
                                          <p:spTgt spid="58374"/>
                                        </p:tgtEl>
                                      </p:cBhvr>
                                    </p:animEffect>
                                  </p:childTnLst>
                                </p:cTn>
                              </p:par>
                              <p:par>
                                <p:cTn id="79" presetID="52" presetClass="entr" presetSubtype="0" fill="hold" nodeType="withEffect">
                                  <p:stCondLst>
                                    <p:cond delay="0"/>
                                  </p:stCondLst>
                                  <p:childTnLst>
                                    <p:set>
                                      <p:cBhvr>
                                        <p:cTn id="80" dur="1" fill="hold">
                                          <p:stCondLst>
                                            <p:cond delay="0"/>
                                          </p:stCondLst>
                                        </p:cTn>
                                        <p:tgtEl>
                                          <p:spTgt spid="58375"/>
                                        </p:tgtEl>
                                        <p:attrNameLst>
                                          <p:attrName>style.visibility</p:attrName>
                                        </p:attrNameLst>
                                      </p:cBhvr>
                                      <p:to>
                                        <p:strVal val="visible"/>
                                      </p:to>
                                    </p:set>
                                    <p:animScale>
                                      <p:cBhvr>
                                        <p:cTn id="81" dur="1000" decel="50000" fill="hold">
                                          <p:stCondLst>
                                            <p:cond delay="0"/>
                                          </p:stCondLst>
                                        </p:cTn>
                                        <p:tgtEl>
                                          <p:spTgt spid="583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58375"/>
                                        </p:tgtEl>
                                        <p:attrNameLst>
                                          <p:attrName>ppt_x</p:attrName>
                                          <p:attrName>ppt_y</p:attrName>
                                        </p:attrNameLst>
                                      </p:cBhvr>
                                    </p:animMotion>
                                    <p:animEffect transition="in" filter="fade">
                                      <p:cBhvr>
                                        <p:cTn id="83" dur="1000"/>
                                        <p:tgtEl>
                                          <p:spTgt spid="58375"/>
                                        </p:tgtEl>
                                      </p:cBhvr>
                                    </p:animEffect>
                                  </p:childTnLst>
                                </p:cTn>
                              </p:par>
                              <p:par>
                                <p:cTn id="84" presetID="52" presetClass="entr" presetSubtype="0" fill="hold" nodeType="withEffect">
                                  <p:stCondLst>
                                    <p:cond delay="0"/>
                                  </p:stCondLst>
                                  <p:childTnLst>
                                    <p:set>
                                      <p:cBhvr>
                                        <p:cTn id="85" dur="1" fill="hold">
                                          <p:stCondLst>
                                            <p:cond delay="0"/>
                                          </p:stCondLst>
                                        </p:cTn>
                                        <p:tgtEl>
                                          <p:spTgt spid="58388"/>
                                        </p:tgtEl>
                                        <p:attrNameLst>
                                          <p:attrName>style.visibility</p:attrName>
                                        </p:attrNameLst>
                                      </p:cBhvr>
                                      <p:to>
                                        <p:strVal val="visible"/>
                                      </p:to>
                                    </p:set>
                                    <p:animScale>
                                      <p:cBhvr>
                                        <p:cTn id="86" dur="1000" decel="50000" fill="hold">
                                          <p:stCondLst>
                                            <p:cond delay="0"/>
                                          </p:stCondLst>
                                        </p:cTn>
                                        <p:tgtEl>
                                          <p:spTgt spid="58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58388"/>
                                        </p:tgtEl>
                                        <p:attrNameLst>
                                          <p:attrName>ppt_x</p:attrName>
                                          <p:attrName>ppt_y</p:attrName>
                                        </p:attrNameLst>
                                      </p:cBhvr>
                                    </p:animMotion>
                                    <p:animEffect transition="in" filter="fade">
                                      <p:cBhvr>
                                        <p:cTn id="88" dur="1000"/>
                                        <p:tgtEl>
                                          <p:spTgt spid="58388"/>
                                        </p:tgtEl>
                                      </p:cBhvr>
                                    </p:animEffect>
                                  </p:childTnLst>
                                </p:cTn>
                              </p:par>
                              <p:par>
                                <p:cTn id="89" presetID="52" presetClass="entr" presetSubtype="0" fill="hold" nodeType="withEffect">
                                  <p:stCondLst>
                                    <p:cond delay="0"/>
                                  </p:stCondLst>
                                  <p:childTnLst>
                                    <p:set>
                                      <p:cBhvr>
                                        <p:cTn id="90" dur="1" fill="hold">
                                          <p:stCondLst>
                                            <p:cond delay="0"/>
                                          </p:stCondLst>
                                        </p:cTn>
                                        <p:tgtEl>
                                          <p:spTgt spid="58389"/>
                                        </p:tgtEl>
                                        <p:attrNameLst>
                                          <p:attrName>style.visibility</p:attrName>
                                        </p:attrNameLst>
                                      </p:cBhvr>
                                      <p:to>
                                        <p:strVal val="visible"/>
                                      </p:to>
                                    </p:set>
                                    <p:animScale>
                                      <p:cBhvr>
                                        <p:cTn id="91" dur="1000" decel="50000" fill="hold">
                                          <p:stCondLst>
                                            <p:cond delay="0"/>
                                          </p:stCondLst>
                                        </p:cTn>
                                        <p:tgtEl>
                                          <p:spTgt spid="583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58389"/>
                                        </p:tgtEl>
                                        <p:attrNameLst>
                                          <p:attrName>ppt_x</p:attrName>
                                          <p:attrName>ppt_y</p:attrName>
                                        </p:attrNameLst>
                                      </p:cBhvr>
                                    </p:animMotion>
                                    <p:animEffect transition="in" filter="fade">
                                      <p:cBhvr>
                                        <p:cTn id="93" dur="1000"/>
                                        <p:tgtEl>
                                          <p:spTgt spid="58389"/>
                                        </p:tgtEl>
                                      </p:cBhvr>
                                    </p:animEffect>
                                  </p:childTnLst>
                                </p:cTn>
                              </p:par>
                            </p:childTnLst>
                          </p:cTn>
                        </p:par>
                      </p:childTnLst>
                    </p:cTn>
                  </p:par>
                  <p:par>
                    <p:cTn id="94" fill="hold">
                      <p:stCondLst>
                        <p:cond delay="indefinite"/>
                      </p:stCondLst>
                      <p:childTnLst>
                        <p:par>
                          <p:cTn id="95" fill="hold">
                            <p:stCondLst>
                              <p:cond delay="0"/>
                            </p:stCondLst>
                            <p:childTnLst>
                              <p:par>
                                <p:cTn id="96" presetID="17" presetClass="entr" presetSubtype="10" fill="hold" nodeType="clickEffect">
                                  <p:stCondLst>
                                    <p:cond delay="0"/>
                                  </p:stCondLst>
                                  <p:childTnLst>
                                    <p:set>
                                      <p:cBhvr>
                                        <p:cTn id="97" dur="1" fill="hold">
                                          <p:stCondLst>
                                            <p:cond delay="0"/>
                                          </p:stCondLst>
                                        </p:cTn>
                                        <p:tgtEl>
                                          <p:spTgt spid="58376"/>
                                        </p:tgtEl>
                                        <p:attrNameLst>
                                          <p:attrName>style.visibility</p:attrName>
                                        </p:attrNameLst>
                                      </p:cBhvr>
                                      <p:to>
                                        <p:strVal val="visible"/>
                                      </p:to>
                                    </p:set>
                                    <p:anim calcmode="lin" valueType="num">
                                      <p:cBhvr>
                                        <p:cTn id="98" dur="500" fill="hold"/>
                                        <p:tgtEl>
                                          <p:spTgt spid="58376"/>
                                        </p:tgtEl>
                                        <p:attrNameLst>
                                          <p:attrName>ppt_w</p:attrName>
                                        </p:attrNameLst>
                                      </p:cBhvr>
                                      <p:tavLst>
                                        <p:tav tm="0">
                                          <p:val>
                                            <p:fltVal val="0"/>
                                          </p:val>
                                        </p:tav>
                                        <p:tav tm="100000">
                                          <p:val>
                                            <p:strVal val="#ppt_w"/>
                                          </p:val>
                                        </p:tav>
                                      </p:tavLst>
                                    </p:anim>
                                    <p:anim calcmode="lin" valueType="num">
                                      <p:cBhvr>
                                        <p:cTn id="99" dur="500" fill="hold"/>
                                        <p:tgtEl>
                                          <p:spTgt spid="58376"/>
                                        </p:tgtEl>
                                        <p:attrNameLst>
                                          <p:attrName>ppt_h</p:attrName>
                                        </p:attrNameLst>
                                      </p:cBhvr>
                                      <p:tavLst>
                                        <p:tav tm="0">
                                          <p:val>
                                            <p:strVal val="#ppt_h"/>
                                          </p:val>
                                        </p:tav>
                                        <p:tav tm="100000">
                                          <p:val>
                                            <p:strVal val="#ppt_h"/>
                                          </p:val>
                                        </p:tav>
                                      </p:tavLst>
                                    </p:anim>
                                  </p:childTnLst>
                                </p:cTn>
                              </p:par>
                              <p:par>
                                <p:cTn id="100" presetID="17" presetClass="entr" presetSubtype="10" fill="hold" grpId="0" nodeType="withEffect">
                                  <p:stCondLst>
                                    <p:cond delay="0"/>
                                  </p:stCondLst>
                                  <p:childTnLst>
                                    <p:set>
                                      <p:cBhvr>
                                        <p:cTn id="101" dur="1" fill="hold">
                                          <p:stCondLst>
                                            <p:cond delay="0"/>
                                          </p:stCondLst>
                                        </p:cTn>
                                        <p:tgtEl>
                                          <p:spTgt spid="58390"/>
                                        </p:tgtEl>
                                        <p:attrNameLst>
                                          <p:attrName>style.visibility</p:attrName>
                                        </p:attrNameLst>
                                      </p:cBhvr>
                                      <p:to>
                                        <p:strVal val="visible"/>
                                      </p:to>
                                    </p:set>
                                    <p:anim calcmode="lin" valueType="num">
                                      <p:cBhvr>
                                        <p:cTn id="102" dur="500" fill="hold"/>
                                        <p:tgtEl>
                                          <p:spTgt spid="58390"/>
                                        </p:tgtEl>
                                        <p:attrNameLst>
                                          <p:attrName>ppt_w</p:attrName>
                                        </p:attrNameLst>
                                      </p:cBhvr>
                                      <p:tavLst>
                                        <p:tav tm="0">
                                          <p:val>
                                            <p:fltVal val="0"/>
                                          </p:val>
                                        </p:tav>
                                        <p:tav tm="100000">
                                          <p:val>
                                            <p:strVal val="#ppt_w"/>
                                          </p:val>
                                        </p:tav>
                                      </p:tavLst>
                                    </p:anim>
                                    <p:anim calcmode="lin" valueType="num">
                                      <p:cBhvr>
                                        <p:cTn id="103" dur="500" fill="hold"/>
                                        <p:tgtEl>
                                          <p:spTgt spid="58390"/>
                                        </p:tgtEl>
                                        <p:attrNameLst>
                                          <p:attrName>ppt_h</p:attrName>
                                        </p:attrNameLst>
                                      </p:cBhvr>
                                      <p:tavLst>
                                        <p:tav tm="0">
                                          <p:val>
                                            <p:strVal val="#ppt_h"/>
                                          </p:val>
                                        </p:tav>
                                        <p:tav tm="100000">
                                          <p:val>
                                            <p:strVal val="#ppt_h"/>
                                          </p:val>
                                        </p:tav>
                                      </p:tavLst>
                                    </p:anim>
                                  </p:childTnLst>
                                </p:cTn>
                              </p:par>
                              <p:par>
                                <p:cTn id="104" presetID="17" presetClass="entr" presetSubtype="10" fill="hold" grpId="0" nodeType="withEffect">
                                  <p:stCondLst>
                                    <p:cond delay="0"/>
                                  </p:stCondLst>
                                  <p:childTnLst>
                                    <p:set>
                                      <p:cBhvr>
                                        <p:cTn id="105" dur="1" fill="hold">
                                          <p:stCondLst>
                                            <p:cond delay="0"/>
                                          </p:stCondLst>
                                        </p:cTn>
                                        <p:tgtEl>
                                          <p:spTgt spid="58391"/>
                                        </p:tgtEl>
                                        <p:attrNameLst>
                                          <p:attrName>style.visibility</p:attrName>
                                        </p:attrNameLst>
                                      </p:cBhvr>
                                      <p:to>
                                        <p:strVal val="visible"/>
                                      </p:to>
                                    </p:set>
                                    <p:anim calcmode="lin" valueType="num">
                                      <p:cBhvr>
                                        <p:cTn id="106" dur="500" fill="hold"/>
                                        <p:tgtEl>
                                          <p:spTgt spid="58391"/>
                                        </p:tgtEl>
                                        <p:attrNameLst>
                                          <p:attrName>ppt_w</p:attrName>
                                        </p:attrNameLst>
                                      </p:cBhvr>
                                      <p:tavLst>
                                        <p:tav tm="0">
                                          <p:val>
                                            <p:fltVal val="0"/>
                                          </p:val>
                                        </p:tav>
                                        <p:tav tm="100000">
                                          <p:val>
                                            <p:strVal val="#ppt_w"/>
                                          </p:val>
                                        </p:tav>
                                      </p:tavLst>
                                    </p:anim>
                                    <p:anim calcmode="lin" valueType="num">
                                      <p:cBhvr>
                                        <p:cTn id="107" dur="500" fill="hold"/>
                                        <p:tgtEl>
                                          <p:spTgt spid="58391"/>
                                        </p:tgtEl>
                                        <p:attrNameLst>
                                          <p:attrName>ppt_h</p:attrName>
                                        </p:attrNameLst>
                                      </p:cBhvr>
                                      <p:tavLst>
                                        <p:tav tm="0">
                                          <p:val>
                                            <p:strVal val="#ppt_h"/>
                                          </p:val>
                                        </p:tav>
                                        <p:tav tm="100000">
                                          <p:val>
                                            <p:strVal val="#ppt_h"/>
                                          </p:val>
                                        </p:tav>
                                      </p:tavLst>
                                    </p:anim>
                                  </p:childTnLst>
                                </p:cTn>
                              </p:par>
                              <p:par>
                                <p:cTn id="108" presetID="17" presetClass="entr" presetSubtype="10" fill="hold" nodeType="withEffect">
                                  <p:stCondLst>
                                    <p:cond delay="0"/>
                                  </p:stCondLst>
                                  <p:childTnLst>
                                    <p:set>
                                      <p:cBhvr>
                                        <p:cTn id="109" dur="1" fill="hold">
                                          <p:stCondLst>
                                            <p:cond delay="0"/>
                                          </p:stCondLst>
                                        </p:cTn>
                                        <p:tgtEl>
                                          <p:spTgt spid="58380"/>
                                        </p:tgtEl>
                                        <p:attrNameLst>
                                          <p:attrName>style.visibility</p:attrName>
                                        </p:attrNameLst>
                                      </p:cBhvr>
                                      <p:to>
                                        <p:strVal val="visible"/>
                                      </p:to>
                                    </p:set>
                                    <p:anim calcmode="lin" valueType="num">
                                      <p:cBhvr>
                                        <p:cTn id="110" dur="500" fill="hold"/>
                                        <p:tgtEl>
                                          <p:spTgt spid="58380"/>
                                        </p:tgtEl>
                                        <p:attrNameLst>
                                          <p:attrName>ppt_w</p:attrName>
                                        </p:attrNameLst>
                                      </p:cBhvr>
                                      <p:tavLst>
                                        <p:tav tm="0">
                                          <p:val>
                                            <p:fltVal val="0"/>
                                          </p:val>
                                        </p:tav>
                                        <p:tav tm="100000">
                                          <p:val>
                                            <p:strVal val="#ppt_w"/>
                                          </p:val>
                                        </p:tav>
                                      </p:tavLst>
                                    </p:anim>
                                    <p:anim calcmode="lin" valueType="num">
                                      <p:cBhvr>
                                        <p:cTn id="111" dur="500" fill="hold"/>
                                        <p:tgtEl>
                                          <p:spTgt spid="58380"/>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8378"/>
                                        </p:tgtEl>
                                        <p:attrNameLst>
                                          <p:attrName>style.visibility</p:attrName>
                                        </p:attrNameLst>
                                      </p:cBhvr>
                                      <p:to>
                                        <p:strVal val="visible"/>
                                      </p:to>
                                    </p:set>
                                    <p:anim calcmode="lin" valueType="num">
                                      <p:cBhvr>
                                        <p:cTn id="116" dur="500" fill="hold"/>
                                        <p:tgtEl>
                                          <p:spTgt spid="58378"/>
                                        </p:tgtEl>
                                        <p:attrNameLst>
                                          <p:attrName>ppt_w</p:attrName>
                                        </p:attrNameLst>
                                      </p:cBhvr>
                                      <p:tavLst>
                                        <p:tav tm="0">
                                          <p:val>
                                            <p:fltVal val="0"/>
                                          </p:val>
                                        </p:tav>
                                        <p:tav tm="100000">
                                          <p:val>
                                            <p:strVal val="#ppt_w"/>
                                          </p:val>
                                        </p:tav>
                                      </p:tavLst>
                                    </p:anim>
                                    <p:anim calcmode="lin" valueType="num">
                                      <p:cBhvr>
                                        <p:cTn id="117" dur="500" fill="hold"/>
                                        <p:tgtEl>
                                          <p:spTgt spid="58378"/>
                                        </p:tgtEl>
                                        <p:attrNameLst>
                                          <p:attrName>ppt_h</p:attrName>
                                        </p:attrNameLst>
                                      </p:cBhvr>
                                      <p:tavLst>
                                        <p:tav tm="0">
                                          <p:val>
                                            <p:fltVal val="0"/>
                                          </p:val>
                                        </p:tav>
                                        <p:tav tm="100000">
                                          <p:val>
                                            <p:strVal val="#ppt_h"/>
                                          </p:val>
                                        </p:tav>
                                      </p:tavLst>
                                    </p:anim>
                                    <p:animEffect transition="in" filter="fade">
                                      <p:cBhvr>
                                        <p:cTn id="118" dur="500"/>
                                        <p:tgtEl>
                                          <p:spTgt spid="5837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384"/>
                                        </p:tgtEl>
                                        <p:attrNameLst>
                                          <p:attrName>style.visibility</p:attrName>
                                        </p:attrNameLst>
                                      </p:cBhvr>
                                      <p:to>
                                        <p:strVal val="visible"/>
                                      </p:to>
                                    </p:set>
                                    <p:anim calcmode="lin" valueType="num">
                                      <p:cBhvr>
                                        <p:cTn id="121" dur="500" fill="hold"/>
                                        <p:tgtEl>
                                          <p:spTgt spid="58384"/>
                                        </p:tgtEl>
                                        <p:attrNameLst>
                                          <p:attrName>ppt_w</p:attrName>
                                        </p:attrNameLst>
                                      </p:cBhvr>
                                      <p:tavLst>
                                        <p:tav tm="0">
                                          <p:val>
                                            <p:fltVal val="0"/>
                                          </p:val>
                                        </p:tav>
                                        <p:tav tm="100000">
                                          <p:val>
                                            <p:strVal val="#ppt_w"/>
                                          </p:val>
                                        </p:tav>
                                      </p:tavLst>
                                    </p:anim>
                                    <p:anim calcmode="lin" valueType="num">
                                      <p:cBhvr>
                                        <p:cTn id="122" dur="500" fill="hold"/>
                                        <p:tgtEl>
                                          <p:spTgt spid="58384"/>
                                        </p:tgtEl>
                                        <p:attrNameLst>
                                          <p:attrName>ppt_h</p:attrName>
                                        </p:attrNameLst>
                                      </p:cBhvr>
                                      <p:tavLst>
                                        <p:tav tm="0">
                                          <p:val>
                                            <p:fltVal val="0"/>
                                          </p:val>
                                        </p:tav>
                                        <p:tav tm="100000">
                                          <p:val>
                                            <p:strVal val="#ppt_h"/>
                                          </p:val>
                                        </p:tav>
                                      </p:tavLst>
                                    </p:anim>
                                    <p:animEffect transition="in" filter="fade">
                                      <p:cBhvr>
                                        <p:cTn id="123" dur="500"/>
                                        <p:tgtEl>
                                          <p:spTgt spid="5838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8383"/>
                                        </p:tgtEl>
                                        <p:attrNameLst>
                                          <p:attrName>style.visibility</p:attrName>
                                        </p:attrNameLst>
                                      </p:cBhvr>
                                      <p:to>
                                        <p:strVal val="visible"/>
                                      </p:to>
                                    </p:set>
                                    <p:anim calcmode="lin" valueType="num">
                                      <p:cBhvr>
                                        <p:cTn id="126" dur="500" fill="hold"/>
                                        <p:tgtEl>
                                          <p:spTgt spid="58383"/>
                                        </p:tgtEl>
                                        <p:attrNameLst>
                                          <p:attrName>ppt_w</p:attrName>
                                        </p:attrNameLst>
                                      </p:cBhvr>
                                      <p:tavLst>
                                        <p:tav tm="0">
                                          <p:val>
                                            <p:fltVal val="0"/>
                                          </p:val>
                                        </p:tav>
                                        <p:tav tm="100000">
                                          <p:val>
                                            <p:strVal val="#ppt_w"/>
                                          </p:val>
                                        </p:tav>
                                      </p:tavLst>
                                    </p:anim>
                                    <p:anim calcmode="lin" valueType="num">
                                      <p:cBhvr>
                                        <p:cTn id="127" dur="500" fill="hold"/>
                                        <p:tgtEl>
                                          <p:spTgt spid="58383"/>
                                        </p:tgtEl>
                                        <p:attrNameLst>
                                          <p:attrName>ppt_h</p:attrName>
                                        </p:attrNameLst>
                                      </p:cBhvr>
                                      <p:tavLst>
                                        <p:tav tm="0">
                                          <p:val>
                                            <p:fltVal val="0"/>
                                          </p:val>
                                        </p:tav>
                                        <p:tav tm="100000">
                                          <p:val>
                                            <p:strVal val="#ppt_h"/>
                                          </p:val>
                                        </p:tav>
                                      </p:tavLst>
                                    </p:anim>
                                    <p:animEffect transition="in" filter="fade">
                                      <p:cBhvr>
                                        <p:cTn id="128" dur="500"/>
                                        <p:tgtEl>
                                          <p:spTgt spid="58383"/>
                                        </p:tgtEl>
                                      </p:cBhvr>
                                    </p:animEffec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58385"/>
                                        </p:tgtEl>
                                        <p:attrNameLst>
                                          <p:attrName>style.visibility</p:attrName>
                                        </p:attrNameLst>
                                      </p:cBhvr>
                                      <p:to>
                                        <p:strVal val="visible"/>
                                      </p:to>
                                    </p:set>
                                    <p:anim calcmode="lin" valueType="num">
                                      <p:cBhvr>
                                        <p:cTn id="133" dur="1000" fill="hold"/>
                                        <p:tgtEl>
                                          <p:spTgt spid="58385"/>
                                        </p:tgtEl>
                                        <p:attrNameLst>
                                          <p:attrName>ppt_x</p:attrName>
                                        </p:attrNameLst>
                                      </p:cBhvr>
                                      <p:tavLst>
                                        <p:tav tm="0">
                                          <p:val>
                                            <p:strVal val="#ppt_x-.2"/>
                                          </p:val>
                                        </p:tav>
                                        <p:tav tm="100000">
                                          <p:val>
                                            <p:strVal val="#ppt_x"/>
                                          </p:val>
                                        </p:tav>
                                      </p:tavLst>
                                    </p:anim>
                                    <p:anim calcmode="lin" valueType="num">
                                      <p:cBhvr>
                                        <p:cTn id="134" dur="1000" fill="hold"/>
                                        <p:tgtEl>
                                          <p:spTgt spid="58385"/>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58385"/>
                                        </p:tgtEl>
                                      </p:cBhvr>
                                    </p:animEffect>
                                  </p:childTnLst>
                                </p:cTn>
                              </p:par>
                              <p:par>
                                <p:cTn id="136" presetID="29" presetClass="entr" presetSubtype="0" fill="hold" grpId="0" nodeType="withEffect">
                                  <p:stCondLst>
                                    <p:cond delay="0"/>
                                  </p:stCondLst>
                                  <p:childTnLst>
                                    <p:set>
                                      <p:cBhvr>
                                        <p:cTn id="137" dur="1" fill="hold">
                                          <p:stCondLst>
                                            <p:cond delay="0"/>
                                          </p:stCondLst>
                                        </p:cTn>
                                        <p:tgtEl>
                                          <p:spTgt spid="58386"/>
                                        </p:tgtEl>
                                        <p:attrNameLst>
                                          <p:attrName>style.visibility</p:attrName>
                                        </p:attrNameLst>
                                      </p:cBhvr>
                                      <p:to>
                                        <p:strVal val="visible"/>
                                      </p:to>
                                    </p:set>
                                    <p:anim calcmode="lin" valueType="num">
                                      <p:cBhvr>
                                        <p:cTn id="138" dur="1000" fill="hold"/>
                                        <p:tgtEl>
                                          <p:spTgt spid="58386"/>
                                        </p:tgtEl>
                                        <p:attrNameLst>
                                          <p:attrName>ppt_x</p:attrName>
                                        </p:attrNameLst>
                                      </p:cBhvr>
                                      <p:tavLst>
                                        <p:tav tm="0">
                                          <p:val>
                                            <p:strVal val="#ppt_x-.2"/>
                                          </p:val>
                                        </p:tav>
                                        <p:tav tm="100000">
                                          <p:val>
                                            <p:strVal val="#ppt_x"/>
                                          </p:val>
                                        </p:tav>
                                      </p:tavLst>
                                    </p:anim>
                                    <p:anim calcmode="lin" valueType="num">
                                      <p:cBhvr>
                                        <p:cTn id="139" dur="1000" fill="hold"/>
                                        <p:tgtEl>
                                          <p:spTgt spid="58386"/>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58386"/>
                                        </p:tgtEl>
                                      </p:cBhvr>
                                    </p:animEffect>
                                  </p:childTnLst>
                                </p:cTn>
                              </p:par>
                              <p:par>
                                <p:cTn id="141" presetID="1"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78" grpId="0"/>
      <p:bldP spid="58381" grpId="0" animBg="1"/>
      <p:bldP spid="58382" grpId="0" animBg="1"/>
      <p:bldP spid="58383" grpId="0" animBg="1"/>
      <p:bldP spid="58384" grpId="0" animBg="1"/>
      <p:bldP spid="58385" grpId="0" animBg="1"/>
      <p:bldP spid="58386" grpId="0" animBg="1"/>
      <p:bldP spid="58387" grpId="0"/>
      <p:bldP spid="58390" grpId="0"/>
      <p:bldP spid="58391" grpId="0"/>
      <p:bldP spid="58393" grpId="0"/>
      <p:bldP spid="58394" grpId="0" animBg="1"/>
      <p:bldP spid="58395" grpId="0"/>
      <p:bldP spid="58396" grpId="0" animBg="1"/>
      <p:bldP spid="58397" grpId="0" animBg="1"/>
      <p:bldP spid="58399" grpId="0"/>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II. SỰ RA ĐỜI CỦA TỔ CHỨC ASEAN</a:t>
            </a:r>
          </a:p>
        </p:txBody>
      </p:sp>
      <p:sp>
        <p:nvSpPr>
          <p:cNvPr id="5" name="TextBox 4"/>
          <p:cNvSpPr txBox="1"/>
          <p:nvPr/>
        </p:nvSpPr>
        <p:spPr>
          <a:xfrm>
            <a:off x="0" y="2971800"/>
            <a:ext cx="2079171"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3200" b="1" dirty="0">
                <a:solidFill>
                  <a:srgbClr val="002060"/>
                </a:solidFill>
                <a:latin typeface="Times New Roman" panose="02020603050405020304" pitchFamily="18" charset="0"/>
                <a:cs typeface="Times New Roman" panose="02020603050405020304" pitchFamily="18" charset="0"/>
              </a:rPr>
              <a:t>Hoàn cảnh ra đời</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49072" y="2817911"/>
            <a:ext cx="2273299"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Mục tiêu – nguyên tắc hoạt động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92272" y="3109555"/>
            <a:ext cx="1739899"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Quá trình phát triển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502072" y="3033354"/>
            <a:ext cx="1313543"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Thành tựu</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2079171"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822371"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061200"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II. SỰ RA ĐỜI CỦA TỔ CHỨC ASEAN</a:t>
            </a:r>
          </a:p>
        </p:txBody>
      </p:sp>
      <p:sp>
        <p:nvSpPr>
          <p:cNvPr id="5" name="TextBox 4"/>
          <p:cNvSpPr txBox="1"/>
          <p:nvPr/>
        </p:nvSpPr>
        <p:spPr>
          <a:xfrm>
            <a:off x="243114" y="2209800"/>
            <a:ext cx="2057399" cy="31700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4000" b="1" dirty="0">
                <a:solidFill>
                  <a:srgbClr val="002060"/>
                </a:solidFill>
                <a:latin typeface="Times New Roman" panose="02020603050405020304" pitchFamily="18" charset="0"/>
                <a:cs typeface="Times New Roman" panose="02020603050405020304" pitchFamily="18" charset="0"/>
              </a:rPr>
              <a:t>Hoàn cảnh ra đời của tổ chức ASEAN</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9" name="Content Placeholder 2"/>
          <p:cNvSpPr>
            <a:spLocks noGrp="1"/>
          </p:cNvSpPr>
          <p:nvPr>
            <p:ph idx="1"/>
          </p:nvPr>
        </p:nvSpPr>
        <p:spPr>
          <a:xfrm>
            <a:off x="3352796" y="3383294"/>
            <a:ext cx="5363029" cy="1066800"/>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vi-VN" sz="2800" dirty="0">
                <a:latin typeface="Times New Roman" panose="02020603050405020304" pitchFamily="18" charset="0"/>
                <a:cs typeface="Times New Roman" panose="02020603050405020304" pitchFamily="18" charset="0"/>
              </a:rPr>
              <a:t>Hạn </a:t>
            </a:r>
            <a:r>
              <a:rPr lang="pt-BR" sz="2800" dirty="0">
                <a:latin typeface="Times New Roman" panose="02020603050405020304" pitchFamily="18" charset="0"/>
                <a:cs typeface="Times New Roman" panose="02020603050405020304" pitchFamily="18" charset="0"/>
              </a:rPr>
              <a:t>chế ảnh hưởng của các cường quốc bên ngoài đối với khu vực</a:t>
            </a:r>
            <a:r>
              <a:rPr lang="vi-VN" sz="2800" dirty="0">
                <a:latin typeface="Times New Roman" panose="02020603050405020304" pitchFamily="18" charset="0"/>
                <a:cs typeface="Times New Roman" panose="02020603050405020304" pitchFamily="18" charset="0"/>
              </a:rPr>
              <a:t>.</a:t>
            </a:r>
            <a:endParaRPr lang="pt-BR"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3352797" y="1116004"/>
            <a:ext cx="5363029"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pt-BR" sz="2800" dirty="0">
                <a:latin typeface="Times New Roman" panose="02020603050405020304" pitchFamily="18" charset="0"/>
                <a:cs typeface="Times New Roman" panose="02020603050405020304" pitchFamily="18" charset="0"/>
              </a:rPr>
              <a:t>Sau khi giành được độc lập, nhiều nước Đông Nam Á ngày càng nhận thức rõ sự cần thiết phải cùng nhau hợp tác để phát triển đất nước.</a:t>
            </a:r>
          </a:p>
        </p:txBody>
      </p:sp>
      <p:cxnSp>
        <p:nvCxnSpPr>
          <p:cNvPr id="10" name="Straight Arrow Connector 9"/>
          <p:cNvCxnSpPr>
            <a:stCxn id="5" idx="3"/>
            <a:endCxn id="2" idx="1"/>
          </p:cNvCxnSpPr>
          <p:nvPr/>
        </p:nvCxnSpPr>
        <p:spPr>
          <a:xfrm flipV="1">
            <a:off x="2300513" y="2023945"/>
            <a:ext cx="1052284" cy="177090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3" name="Straight Arrow Connector 12"/>
          <p:cNvCxnSpPr>
            <a:stCxn id="5" idx="3"/>
            <a:endCxn id="9" idx="1"/>
          </p:cNvCxnSpPr>
          <p:nvPr/>
        </p:nvCxnSpPr>
        <p:spPr>
          <a:xfrm>
            <a:off x="2300513" y="3794850"/>
            <a:ext cx="1052283" cy="12184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Rectangle 16"/>
          <p:cNvSpPr/>
          <p:nvPr/>
        </p:nvSpPr>
        <p:spPr>
          <a:xfrm>
            <a:off x="3360053" y="4901502"/>
            <a:ext cx="5377547"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sz="2800" dirty="0">
                <a:latin typeface="Times New Roman" panose="02020603050405020304" pitchFamily="18" charset="0"/>
                <a:cs typeface="Times New Roman" panose="02020603050405020304" pitchFamily="18" charset="0"/>
              </a:rPr>
              <a:t>Ngày 8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pt-BR" sz="2800" dirty="0">
                <a:latin typeface="Times New Roman" panose="02020603050405020304" pitchFamily="18" charset="0"/>
                <a:cs typeface="Times New Roman" panose="02020603050405020304" pitchFamily="18" charset="0"/>
              </a:rPr>
              <a:t> 8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pt-BR" sz="2800" dirty="0">
                <a:latin typeface="Times New Roman" panose="02020603050405020304" pitchFamily="18" charset="0"/>
                <a:cs typeface="Times New Roman" panose="02020603050405020304" pitchFamily="18" charset="0"/>
              </a:rPr>
              <a:t> 1967, Hiệp hội các quốc gia Đông Nam Á (ASEAN) được ra đời tại Băng Cốc (Thái Lan)</a:t>
            </a:r>
            <a:endParaRPr lang="en-US" sz="2800" dirty="0"/>
          </a:p>
        </p:txBody>
      </p:sp>
      <p:cxnSp>
        <p:nvCxnSpPr>
          <p:cNvPr id="20" name="Straight Arrow Connector 19"/>
          <p:cNvCxnSpPr>
            <a:stCxn id="5" idx="3"/>
            <a:endCxn id="17" idx="1"/>
          </p:cNvCxnSpPr>
          <p:nvPr/>
        </p:nvCxnSpPr>
        <p:spPr>
          <a:xfrm>
            <a:off x="2300513" y="3794850"/>
            <a:ext cx="1059540" cy="179915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barn(inVertical)">
                                      <p:cBhvr>
                                        <p:cTn id="23" dur="500"/>
                                        <p:tgtEl>
                                          <p:spTgt spid="9">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2"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3276600" y="1981200"/>
            <a:ext cx="2362200" cy="2362200"/>
            <a:chOff x="2007" y="1326"/>
            <a:chExt cx="1728" cy="1632"/>
          </a:xfrm>
        </p:grpSpPr>
        <p:sp>
          <p:nvSpPr>
            <p:cNvPr id="49158" name="Oval 7" descr="Blue tissue paper"/>
            <p:cNvSpPr>
              <a:spLocks noChangeArrowheads="1"/>
            </p:cNvSpPr>
            <p:nvPr/>
          </p:nvSpPr>
          <p:spPr bwMode="auto">
            <a:xfrm>
              <a:off x="2007" y="1326"/>
              <a:ext cx="1728" cy="1632"/>
            </a:xfrm>
            <a:prstGeom prst="ellipse">
              <a:avLst/>
            </a:prstGeom>
            <a:blipFill dpi="0" rotWithShape="1">
              <a:blip r:embed="rId2"/>
              <a:srcRect/>
              <a:tile tx="0" ty="0" sx="100000" sy="100000" flip="none" algn="tl"/>
            </a:blipFill>
            <a:ln w="38100" algn="ctr">
              <a:solidFill>
                <a:schemeClr val="tx1"/>
              </a:solidFill>
              <a:round/>
            </a:ln>
          </p:spPr>
          <p:txBody>
            <a:bodyPr wrap="none" anchor="ctr"/>
            <a:lstStyle/>
            <a:p>
              <a:pPr algn="l"/>
              <a:endParaRPr lang="en-US">
                <a:cs typeface="Arial" panose="020B0604020202020204" pitchFamily="34" charset="0"/>
              </a:endParaRPr>
            </a:p>
          </p:txBody>
        </p:sp>
        <p:pic>
          <p:nvPicPr>
            <p:cNvPr id="49159" name="Picture 8" descr="Flag_of_ASEAN_svg"/>
            <p:cNvPicPr>
              <a:picLocks noChangeAspect="1" noChangeArrowheads="1"/>
            </p:cNvPicPr>
            <p:nvPr/>
          </p:nvPicPr>
          <p:blipFill>
            <a:blip r:embed="rId3"/>
            <a:srcRect/>
            <a:stretch>
              <a:fillRect/>
            </a:stretch>
          </p:blipFill>
          <p:spPr bwMode="auto">
            <a:xfrm>
              <a:off x="2398" y="1779"/>
              <a:ext cx="992" cy="660"/>
            </a:xfrm>
            <a:prstGeom prst="rect">
              <a:avLst/>
            </a:prstGeom>
            <a:noFill/>
            <a:ln w="38100">
              <a:solidFill>
                <a:srgbClr val="000000"/>
              </a:solidFill>
              <a:miter lim="800000"/>
              <a:headEnd/>
              <a:tailEnd/>
            </a:ln>
          </p:spPr>
        </p:pic>
        <p:sp>
          <p:nvSpPr>
            <p:cNvPr id="49160" name="Text Box 9"/>
            <p:cNvSpPr txBox="1">
              <a:spLocks noChangeArrowheads="1"/>
            </p:cNvSpPr>
            <p:nvPr/>
          </p:nvSpPr>
          <p:spPr bwMode="auto">
            <a:xfrm>
              <a:off x="2370" y="1480"/>
              <a:ext cx="1008" cy="285"/>
            </a:xfrm>
            <a:prstGeom prst="rect">
              <a:avLst/>
            </a:prstGeom>
            <a:noFill/>
            <a:ln w="9525" algn="ctr">
              <a:noFill/>
              <a:miter lim="800000"/>
            </a:ln>
          </p:spPr>
          <p:txBody>
            <a:bodyPr>
              <a:spAutoFit/>
            </a:bodyPr>
            <a:lstStyle/>
            <a:p>
              <a:pPr>
                <a:spcBef>
                  <a:spcPct val="50000"/>
                </a:spcBef>
              </a:pPr>
              <a:r>
                <a:rPr lang="en-US" sz="2100" b="1">
                  <a:solidFill>
                    <a:srgbClr val="003399"/>
                  </a:solidFill>
                  <a:latin typeface="Times New Roman" panose="02020603050405020304" pitchFamily="18" charset="0"/>
                  <a:cs typeface="Times New Roman" panose="02020603050405020304" pitchFamily="18" charset="0"/>
                </a:rPr>
                <a:t>ASEAN</a:t>
              </a:r>
            </a:p>
          </p:txBody>
        </p:sp>
        <p:sp>
          <p:nvSpPr>
            <p:cNvPr id="49161" name="Text Box 10"/>
            <p:cNvSpPr txBox="1">
              <a:spLocks noChangeArrowheads="1"/>
            </p:cNvSpPr>
            <p:nvPr/>
          </p:nvSpPr>
          <p:spPr bwMode="auto">
            <a:xfrm>
              <a:off x="2247" y="2496"/>
              <a:ext cx="1296" cy="276"/>
            </a:xfrm>
            <a:prstGeom prst="rect">
              <a:avLst/>
            </a:prstGeom>
            <a:noFill/>
            <a:ln w="9525" algn="ctr">
              <a:noFill/>
              <a:miter lim="800000"/>
            </a:ln>
          </p:spPr>
          <p:txBody>
            <a:bodyPr>
              <a:spAutoFit/>
            </a:bodyPr>
            <a:lstStyle/>
            <a:p>
              <a:pPr>
                <a:spcBef>
                  <a:spcPct val="50000"/>
                </a:spcBef>
              </a:pPr>
              <a:r>
                <a:rPr lang="en-US" b="1" dirty="0">
                  <a:solidFill>
                    <a:srgbClr val="003399"/>
                  </a:solidFill>
                  <a:latin typeface="Times New Roman" panose="02020603050405020304" pitchFamily="18" charset="0"/>
                  <a:cs typeface="Times New Roman" panose="02020603050405020304" pitchFamily="18" charset="0"/>
                </a:rPr>
                <a:t>     </a:t>
              </a:r>
              <a:r>
                <a:rPr lang="en-US" sz="2000" b="1" dirty="0">
                  <a:solidFill>
                    <a:srgbClr val="003399"/>
                  </a:solidFill>
                  <a:latin typeface="Times New Roman" panose="02020603050405020304" pitchFamily="18" charset="0"/>
                  <a:cs typeface="Times New Roman" panose="02020603050405020304" pitchFamily="18" charset="0"/>
                </a:rPr>
                <a:t>(8/8/1967)</a:t>
              </a:r>
            </a:p>
          </p:txBody>
        </p:sp>
      </p:grpSp>
      <p:grpSp>
        <p:nvGrpSpPr>
          <p:cNvPr id="3" name="Group 19"/>
          <p:cNvGrpSpPr/>
          <p:nvPr/>
        </p:nvGrpSpPr>
        <p:grpSpPr bwMode="auto">
          <a:xfrm>
            <a:off x="1828800" y="4419231"/>
            <a:ext cx="2057400" cy="1095745"/>
            <a:chOff x="1461" y="3160"/>
            <a:chExt cx="1296" cy="578"/>
          </a:xfrm>
        </p:grpSpPr>
        <p:pic>
          <p:nvPicPr>
            <p:cNvPr id="49169" name="Picture 20" descr="THAILAND"/>
            <p:cNvPicPr>
              <a:picLocks noChangeAspect="1" noChangeArrowheads="1"/>
            </p:cNvPicPr>
            <p:nvPr/>
          </p:nvPicPr>
          <p:blipFill>
            <a:blip r:embed="rId4"/>
            <a:srcRect l="3891" t="5519" r="3891" b="5519"/>
            <a:stretch>
              <a:fillRect/>
            </a:stretch>
          </p:blipFill>
          <p:spPr bwMode="auto">
            <a:xfrm>
              <a:off x="1488" y="3351"/>
              <a:ext cx="703" cy="387"/>
            </a:xfrm>
            <a:prstGeom prst="rect">
              <a:avLst/>
            </a:prstGeom>
            <a:noFill/>
            <a:ln w="19050">
              <a:solidFill>
                <a:srgbClr val="000000"/>
              </a:solidFill>
              <a:miter lim="800000"/>
              <a:headEnd/>
              <a:tailEnd/>
            </a:ln>
          </p:spPr>
        </p:pic>
        <p:sp>
          <p:nvSpPr>
            <p:cNvPr id="49170" name="Text Box 21"/>
            <p:cNvSpPr txBox="1">
              <a:spLocks noChangeArrowheads="1"/>
            </p:cNvSpPr>
            <p:nvPr/>
          </p:nvSpPr>
          <p:spPr bwMode="auto">
            <a:xfrm>
              <a:off x="1461" y="3160"/>
              <a:ext cx="1296" cy="178"/>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THAI LAN</a:t>
              </a:r>
            </a:p>
          </p:txBody>
        </p:sp>
      </p:grpSp>
      <p:grpSp>
        <p:nvGrpSpPr>
          <p:cNvPr id="4" name="Group 27"/>
          <p:cNvGrpSpPr/>
          <p:nvPr/>
        </p:nvGrpSpPr>
        <p:grpSpPr bwMode="auto">
          <a:xfrm>
            <a:off x="6477000" y="2362200"/>
            <a:ext cx="2057400" cy="1219200"/>
            <a:chOff x="4269" y="1632"/>
            <a:chExt cx="1296" cy="624"/>
          </a:xfrm>
        </p:grpSpPr>
        <p:pic>
          <p:nvPicPr>
            <p:cNvPr id="49175" name="Picture 28" descr="MALAYSIA"/>
            <p:cNvPicPr>
              <a:picLocks noChangeAspect="1" noChangeArrowheads="1"/>
            </p:cNvPicPr>
            <p:nvPr/>
          </p:nvPicPr>
          <p:blipFill>
            <a:blip r:embed="rId5"/>
            <a:srcRect l="3891" t="5519" r="3891" b="5519"/>
            <a:stretch>
              <a:fillRect/>
            </a:stretch>
          </p:blipFill>
          <p:spPr bwMode="auto">
            <a:xfrm>
              <a:off x="4338" y="1869"/>
              <a:ext cx="703" cy="387"/>
            </a:xfrm>
            <a:prstGeom prst="rect">
              <a:avLst/>
            </a:prstGeom>
            <a:noFill/>
            <a:ln w="19050">
              <a:solidFill>
                <a:srgbClr val="000000"/>
              </a:solidFill>
              <a:miter lim="800000"/>
              <a:headEnd/>
              <a:tailEnd/>
            </a:ln>
          </p:spPr>
        </p:pic>
        <p:sp>
          <p:nvSpPr>
            <p:cNvPr id="49176" name="Text Box 29"/>
            <p:cNvSpPr txBox="1">
              <a:spLocks noChangeArrowheads="1"/>
            </p:cNvSpPr>
            <p:nvPr/>
          </p:nvSpPr>
          <p:spPr bwMode="auto">
            <a:xfrm>
              <a:off x="4269" y="1632"/>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MA-LAI-XI-A</a:t>
              </a:r>
            </a:p>
          </p:txBody>
        </p:sp>
      </p:grpSp>
      <p:grpSp>
        <p:nvGrpSpPr>
          <p:cNvPr id="5" name="Group 37"/>
          <p:cNvGrpSpPr/>
          <p:nvPr/>
        </p:nvGrpSpPr>
        <p:grpSpPr bwMode="auto">
          <a:xfrm>
            <a:off x="3657600" y="381000"/>
            <a:ext cx="2057400" cy="1600200"/>
            <a:chOff x="2304" y="1050"/>
            <a:chExt cx="1296" cy="864"/>
          </a:xfrm>
        </p:grpSpPr>
        <p:grpSp>
          <p:nvGrpSpPr>
            <p:cNvPr id="6" name="Group 11"/>
            <p:cNvGrpSpPr/>
            <p:nvPr/>
          </p:nvGrpSpPr>
          <p:grpSpPr bwMode="auto">
            <a:xfrm>
              <a:off x="2304" y="1050"/>
              <a:ext cx="1296" cy="528"/>
              <a:chOff x="2448" y="240"/>
              <a:chExt cx="1296" cy="615"/>
            </a:xfrm>
          </p:grpSpPr>
          <p:pic>
            <p:nvPicPr>
              <p:cNvPr id="49163" name="Picture 12" descr="600px-Flag_of_Indonesia_svg"/>
              <p:cNvPicPr>
                <a:picLocks noChangeAspect="1" noChangeArrowheads="1"/>
              </p:cNvPicPr>
              <p:nvPr/>
            </p:nvPicPr>
            <p:blipFill>
              <a:blip r:embed="rId6"/>
              <a:srcRect l="3200" t="4800" r="3200" b="4800"/>
              <a:stretch>
                <a:fillRect/>
              </a:stretch>
            </p:blipFill>
            <p:spPr bwMode="auto">
              <a:xfrm>
                <a:off x="2544" y="480"/>
                <a:ext cx="707" cy="375"/>
              </a:xfrm>
              <a:prstGeom prst="rect">
                <a:avLst/>
              </a:prstGeom>
              <a:noFill/>
              <a:ln w="19050">
                <a:solidFill>
                  <a:srgbClr val="000000"/>
                </a:solidFill>
                <a:miter lim="800000"/>
                <a:headEnd/>
                <a:tailEnd/>
              </a:ln>
            </p:spPr>
          </p:pic>
          <p:sp>
            <p:nvSpPr>
              <p:cNvPr id="49164" name="Text Box 13"/>
              <p:cNvSpPr txBox="1">
                <a:spLocks noChangeArrowheads="1"/>
              </p:cNvSpPr>
              <p:nvPr/>
            </p:nvSpPr>
            <p:spPr bwMode="auto">
              <a:xfrm>
                <a:off x="2448" y="240"/>
                <a:ext cx="1296" cy="224"/>
              </a:xfrm>
              <a:prstGeom prst="rect">
                <a:avLst/>
              </a:prstGeom>
              <a:noFill/>
              <a:ln w="9525" algn="ctr">
                <a:noFill/>
                <a:miter lim="800000"/>
              </a:ln>
            </p:spPr>
            <p:txBody>
              <a:bodyPr>
                <a:spAutoFit/>
              </a:bodyPr>
              <a:lstStyle/>
              <a:p>
                <a:pPr>
                  <a:spcBef>
                    <a:spcPct val="50000"/>
                  </a:spcBef>
                </a:pPr>
                <a:r>
                  <a:rPr lang="en-US" sz="1400" b="1" dirty="0">
                    <a:latin typeface="Times New Roman" panose="02020603050405020304" pitchFamily="18" charset="0"/>
                    <a:cs typeface="Times New Roman" panose="02020603050405020304" pitchFamily="18" charset="0"/>
                  </a:rPr>
                  <a:t>IN-ĐÔ-NÊ-XI-A</a:t>
                </a:r>
              </a:p>
            </p:txBody>
          </p:sp>
        </p:grpSp>
        <p:sp>
          <p:nvSpPr>
            <p:cNvPr id="30" name="Line 14"/>
            <p:cNvSpPr>
              <a:spLocks noChangeShapeType="1"/>
            </p:cNvSpPr>
            <p:nvPr/>
          </p:nvSpPr>
          <p:spPr bwMode="auto">
            <a:xfrm>
              <a:off x="2784" y="1578"/>
              <a:ext cx="0" cy="336"/>
            </a:xfrm>
            <a:prstGeom prst="line">
              <a:avLst/>
            </a:prstGeom>
            <a:noFill/>
            <a:ln w="38100">
              <a:solidFill>
                <a:srgbClr val="0000CC"/>
              </a:solidFill>
              <a:round/>
              <a:tailEnd type="triangle" w="med" len="med"/>
            </a:ln>
          </p:spPr>
          <p:txBody>
            <a:bodyPr wrap="none" anchor="ctr"/>
            <a:lstStyle/>
            <a:p>
              <a:endParaRPr lang="en-US"/>
            </a:p>
          </p:txBody>
        </p:sp>
      </p:grpSp>
      <p:grpSp>
        <p:nvGrpSpPr>
          <p:cNvPr id="7" name="Group 38"/>
          <p:cNvGrpSpPr/>
          <p:nvPr/>
        </p:nvGrpSpPr>
        <p:grpSpPr bwMode="auto">
          <a:xfrm>
            <a:off x="1295400" y="2286000"/>
            <a:ext cx="1966912" cy="1143000"/>
            <a:chOff x="867" y="2064"/>
            <a:chExt cx="1239" cy="624"/>
          </a:xfrm>
        </p:grpSpPr>
        <p:grpSp>
          <p:nvGrpSpPr>
            <p:cNvPr id="8" name="Group 15"/>
            <p:cNvGrpSpPr/>
            <p:nvPr/>
          </p:nvGrpSpPr>
          <p:grpSpPr bwMode="auto">
            <a:xfrm>
              <a:off x="867" y="2064"/>
              <a:ext cx="1200" cy="624"/>
              <a:chOff x="743" y="1584"/>
              <a:chExt cx="1296" cy="624"/>
            </a:xfrm>
          </p:grpSpPr>
          <p:pic>
            <p:nvPicPr>
              <p:cNvPr id="49166" name="Picture 16" descr="PHILPNES"/>
              <p:cNvPicPr>
                <a:picLocks noChangeAspect="1" noChangeArrowheads="1"/>
              </p:cNvPicPr>
              <p:nvPr/>
            </p:nvPicPr>
            <p:blipFill>
              <a:blip r:embed="rId7"/>
              <a:srcRect l="3891" t="5519" r="3891" b="5519"/>
              <a:stretch>
                <a:fillRect/>
              </a:stretch>
            </p:blipFill>
            <p:spPr bwMode="auto">
              <a:xfrm>
                <a:off x="768" y="1822"/>
                <a:ext cx="703" cy="386"/>
              </a:xfrm>
              <a:prstGeom prst="rect">
                <a:avLst/>
              </a:prstGeom>
              <a:noFill/>
              <a:ln w="19050">
                <a:solidFill>
                  <a:srgbClr val="000000"/>
                </a:solidFill>
                <a:miter lim="800000"/>
                <a:headEnd/>
                <a:tailEnd/>
              </a:ln>
            </p:spPr>
          </p:pic>
          <p:sp>
            <p:nvSpPr>
              <p:cNvPr id="49167" name="Text Box 17"/>
              <p:cNvSpPr txBox="1">
                <a:spLocks noChangeArrowheads="1"/>
              </p:cNvSpPr>
              <p:nvPr/>
            </p:nvSpPr>
            <p:spPr bwMode="auto">
              <a:xfrm>
                <a:off x="743" y="1584"/>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PHI-LIP-PIN</a:t>
                </a:r>
              </a:p>
            </p:txBody>
          </p:sp>
        </p:grpSp>
        <p:sp>
          <p:nvSpPr>
            <p:cNvPr id="31" name="Line 18"/>
            <p:cNvSpPr>
              <a:spLocks noChangeShapeType="1"/>
            </p:cNvSpPr>
            <p:nvPr/>
          </p:nvSpPr>
          <p:spPr bwMode="auto">
            <a:xfrm>
              <a:off x="1540" y="2495"/>
              <a:ext cx="566" cy="1"/>
            </a:xfrm>
            <a:prstGeom prst="line">
              <a:avLst/>
            </a:prstGeom>
            <a:noFill/>
            <a:ln w="38100">
              <a:solidFill>
                <a:srgbClr val="0000CC"/>
              </a:solidFill>
              <a:round/>
              <a:tailEnd type="triangle" w="med" len="med"/>
            </a:ln>
          </p:spPr>
          <p:txBody>
            <a:bodyPr wrap="none" anchor="ctr"/>
            <a:lstStyle/>
            <a:p>
              <a:endParaRPr lang="en-US"/>
            </a:p>
          </p:txBody>
        </p:sp>
      </p:grpSp>
      <p:sp>
        <p:nvSpPr>
          <p:cNvPr id="32" name="Line 30"/>
          <p:cNvSpPr>
            <a:spLocks noChangeShapeType="1"/>
          </p:cNvSpPr>
          <p:nvPr/>
        </p:nvSpPr>
        <p:spPr bwMode="auto">
          <a:xfrm flipH="1">
            <a:off x="5638800" y="3018156"/>
            <a:ext cx="990600" cy="45719"/>
          </a:xfrm>
          <a:prstGeom prst="line">
            <a:avLst/>
          </a:prstGeom>
          <a:noFill/>
          <a:ln w="38100">
            <a:solidFill>
              <a:srgbClr val="0000CC"/>
            </a:solidFill>
            <a:round/>
            <a:tailEnd type="triangle" w="med" len="med"/>
          </a:ln>
        </p:spPr>
        <p:txBody>
          <a:bodyPr wrap="none" anchor="ctr"/>
          <a:lstStyle/>
          <a:p>
            <a:endParaRPr lang="en-US"/>
          </a:p>
        </p:txBody>
      </p:sp>
      <p:sp>
        <p:nvSpPr>
          <p:cNvPr id="33" name="Line 22"/>
          <p:cNvSpPr>
            <a:spLocks noChangeShapeType="1"/>
          </p:cNvSpPr>
          <p:nvPr/>
        </p:nvSpPr>
        <p:spPr bwMode="auto">
          <a:xfrm flipH="1">
            <a:off x="2971800" y="4086664"/>
            <a:ext cx="762000" cy="762000"/>
          </a:xfrm>
          <a:prstGeom prst="line">
            <a:avLst/>
          </a:prstGeom>
          <a:noFill/>
          <a:ln w="38100">
            <a:solidFill>
              <a:srgbClr val="0000CC"/>
            </a:solidFill>
            <a:round/>
            <a:headEnd type="triangle" w="med" len="med"/>
          </a:ln>
        </p:spPr>
        <p:txBody>
          <a:bodyPr wrap="none" anchor="ctr"/>
          <a:lstStyle/>
          <a:p>
            <a:endParaRPr lang="en-US"/>
          </a:p>
        </p:txBody>
      </p:sp>
      <p:grpSp>
        <p:nvGrpSpPr>
          <p:cNvPr id="9" name="Group 39"/>
          <p:cNvGrpSpPr/>
          <p:nvPr/>
        </p:nvGrpSpPr>
        <p:grpSpPr bwMode="auto">
          <a:xfrm>
            <a:off x="5413268" y="3895724"/>
            <a:ext cx="2090817" cy="1373189"/>
            <a:chOff x="3374" y="3100"/>
            <a:chExt cx="1439" cy="865"/>
          </a:xfrm>
        </p:grpSpPr>
        <p:grpSp>
          <p:nvGrpSpPr>
            <p:cNvPr id="10" name="Group 23"/>
            <p:cNvGrpSpPr/>
            <p:nvPr/>
          </p:nvGrpSpPr>
          <p:grpSpPr bwMode="auto">
            <a:xfrm rot="-1384488">
              <a:off x="3457" y="3335"/>
              <a:ext cx="1356" cy="630"/>
              <a:chOff x="3347" y="3168"/>
              <a:chExt cx="1356" cy="630"/>
            </a:xfrm>
          </p:grpSpPr>
          <p:pic>
            <p:nvPicPr>
              <p:cNvPr id="49172" name="Picture 24" descr="SINGAPOR"/>
              <p:cNvPicPr>
                <a:picLocks noChangeAspect="1" noChangeArrowheads="1"/>
              </p:cNvPicPr>
              <p:nvPr/>
            </p:nvPicPr>
            <p:blipFill>
              <a:blip r:embed="rId8"/>
              <a:srcRect l="3891" t="5519" r="3891" b="5519"/>
              <a:stretch>
                <a:fillRect/>
              </a:stretch>
            </p:blipFill>
            <p:spPr bwMode="auto">
              <a:xfrm>
                <a:off x="3347" y="3359"/>
                <a:ext cx="868" cy="439"/>
              </a:xfrm>
              <a:prstGeom prst="rect">
                <a:avLst/>
              </a:prstGeom>
              <a:noFill/>
              <a:ln w="19050">
                <a:solidFill>
                  <a:srgbClr val="000000"/>
                </a:solidFill>
                <a:miter lim="800000"/>
                <a:headEnd/>
                <a:tailEnd/>
              </a:ln>
            </p:spPr>
          </p:pic>
          <p:sp>
            <p:nvSpPr>
              <p:cNvPr id="49173" name="Text Box 25"/>
              <p:cNvSpPr txBox="1">
                <a:spLocks noChangeArrowheads="1"/>
              </p:cNvSpPr>
              <p:nvPr/>
            </p:nvSpPr>
            <p:spPr bwMode="auto">
              <a:xfrm>
                <a:off x="3407" y="3168"/>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XIN-GA-PO</a:t>
                </a:r>
              </a:p>
            </p:txBody>
          </p:sp>
        </p:grpSp>
        <p:sp>
          <p:nvSpPr>
            <p:cNvPr id="34" name="Line 26"/>
            <p:cNvSpPr>
              <a:spLocks noChangeShapeType="1"/>
            </p:cNvSpPr>
            <p:nvPr/>
          </p:nvSpPr>
          <p:spPr bwMode="auto">
            <a:xfrm rot="20940352">
              <a:off x="3374" y="3100"/>
              <a:ext cx="310" cy="554"/>
            </a:xfrm>
            <a:prstGeom prst="line">
              <a:avLst/>
            </a:prstGeom>
            <a:noFill/>
            <a:ln w="38100">
              <a:solidFill>
                <a:srgbClr val="0000CC"/>
              </a:solidFill>
              <a:round/>
              <a:head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rd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5" r="18420"/>
          <a:stretch>
            <a:fillRect/>
          </a:stretch>
        </p:blipFill>
        <p:spPr bwMode="auto">
          <a:xfrm>
            <a:off x="762000" y="152400"/>
            <a:ext cx="8229600" cy="583667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lord2"/>
          <p:cNvPicPr>
            <a:picLocks noChangeAspect="1" noChangeArrowheads="1"/>
          </p:cNvPicPr>
          <p:nvPr/>
        </p:nvPicPr>
        <p:blipFill>
          <a:blip r:embed="rId2">
            <a:extLst>
              <a:ext uri="{28A0092B-C50C-407E-A947-70E740481C1C}">
                <a14:useLocalDpi xmlns:a14="http://schemas.microsoft.com/office/drawing/2010/main" val="0"/>
              </a:ext>
            </a:extLst>
          </a:blip>
          <a:srcRect l="91447" t="15640" r="1315" b="12415"/>
          <a:stretch>
            <a:fillRect/>
          </a:stretch>
        </p:blipFill>
        <p:spPr bwMode="auto">
          <a:xfrm>
            <a:off x="304800" y="2590800"/>
            <a:ext cx="83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7023970" y="3246329"/>
            <a:ext cx="1905000" cy="1325671"/>
          </a:xfrm>
          <a:prstGeom prst="rect">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a:p>
        </p:txBody>
      </p:sp>
      <p:sp>
        <p:nvSpPr>
          <p:cNvPr id="9" name="Text Box 5"/>
          <p:cNvSpPr txBox="1">
            <a:spLocks noChangeArrowheads="1"/>
          </p:cNvSpPr>
          <p:nvPr/>
        </p:nvSpPr>
        <p:spPr bwMode="auto">
          <a:xfrm>
            <a:off x="1295400" y="6172200"/>
            <a:ext cx="6843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000" b="1" dirty="0" err="1">
                <a:latin typeface="Arial" panose="020B0604020202020204" pitchFamily="34" charset="0"/>
                <a:cs typeface="Arial" panose="020B0604020202020204" pitchFamily="34" charset="0"/>
              </a:rPr>
              <a:t>Lược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đồ</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nước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quốc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thuộc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địa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trước</a:t>
            </a:r>
            <a:r>
              <a:rPr lang="en-US" sz="2000" b="1" dirty="0">
                <a:latin typeface="Arial" panose="020B0604020202020204" pitchFamily="34" charset="0"/>
                <a:cs typeface="Arial" panose="020B0604020202020204" pitchFamily="34" charset="0"/>
              </a:rPr>
              <a:t> CTTG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xmlns=""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l="3409" t="6122" r="3409" b="10110"/>
          <a:stretch>
            <a:fillRect/>
          </a:stretch>
        </p:blipFill>
        <p:spPr bwMode="auto">
          <a:xfrm>
            <a:off x="527386" y="2136235"/>
            <a:ext cx="3583036" cy="241578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421221" y="1984443"/>
            <a:ext cx="4094129" cy="4192520"/>
          </a:xfrm>
        </p:spPr>
        <p:txBody>
          <a:bodyPr>
            <a:normAutofit/>
          </a:bodyPr>
          <a:lstStyle/>
          <a:p>
            <a:pPr marL="0" indent="0">
              <a:buNone/>
            </a:pPr>
            <a:r>
              <a:rPr lang="pt-BR" sz="3000">
                <a:latin typeface="Times New Roman" panose="02020603050405020304" pitchFamily="18" charset="0"/>
                <a:cs typeface="Times New Roman" panose="02020603050405020304" pitchFamily="18" charset="0"/>
              </a:rPr>
              <a:t>Ngày 8 </a:t>
            </a:r>
            <a:r>
              <a:rPr lang="en-US" sz="3000">
                <a:latin typeface="Times New Roman" panose="02020603050405020304" pitchFamily="18" charset="0"/>
                <a:cs typeface="Times New Roman" panose="02020603050405020304" pitchFamily="18" charset="0"/>
                <a:sym typeface="Symbol" panose="05050102010706020507" pitchFamily="18" charset="2"/>
              </a:rPr>
              <a:t></a:t>
            </a:r>
            <a:r>
              <a:rPr lang="pt-BR" sz="3000">
                <a:latin typeface="Times New Roman" panose="02020603050405020304" pitchFamily="18" charset="0"/>
                <a:cs typeface="Times New Roman" panose="02020603050405020304" pitchFamily="18" charset="0"/>
              </a:rPr>
              <a:t> 8 </a:t>
            </a:r>
            <a:r>
              <a:rPr lang="en-US" sz="3000">
                <a:latin typeface="Times New Roman" panose="02020603050405020304" pitchFamily="18" charset="0"/>
                <a:cs typeface="Times New Roman" panose="02020603050405020304" pitchFamily="18" charset="0"/>
                <a:sym typeface="Symbol" panose="05050102010706020507" pitchFamily="18" charset="2"/>
              </a:rPr>
              <a:t></a:t>
            </a:r>
            <a:r>
              <a:rPr lang="pt-BR" sz="3000">
                <a:latin typeface="Times New Roman" panose="02020603050405020304" pitchFamily="18" charset="0"/>
                <a:cs typeface="Times New Roman" panose="02020603050405020304" pitchFamily="18" charset="0"/>
              </a:rPr>
              <a:t> 1967, Hiệp hội các quốc gia Đông Nam Á (ASEAN) được ra đời tại Băng Cốc (Thái Lan) gồm 5 nước sáng lập là In-đô-nê-xi-a, Ma-lai-xi-a, Phi-líp-pin, Thái Lan và Xin-ga-po. </a:t>
            </a:r>
            <a:endParaRPr lang="en-US" sz="3000">
              <a:latin typeface="Times New Roman" panose="02020603050405020304" pitchFamily="18" charset="0"/>
              <a:cs typeface="Times New Roman" panose="02020603050405020304" pitchFamily="18" charset="0"/>
              <a:sym typeface="Symbol" panose="05050102010706020507" pitchFamily="18" charset="2"/>
            </a:endParaRPr>
          </a:p>
          <a:p>
            <a:endParaRPr lang="en-US" sz="3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60759" y="3752849"/>
            <a:ext cx="2468166" cy="24526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0"/>
              </a:spcBef>
              <a:spcAft>
                <a:spcPts val="600"/>
              </a:spcAft>
            </a:pPr>
            <a:r>
              <a:rPr lang="en-US" altLang="en-US" sz="3100" b="1">
                <a:latin typeface="+mj-lt"/>
                <a:ea typeface="+mj-ea"/>
                <a:cs typeface="+mj-cs"/>
              </a:rPr>
              <a:t>BÀI 5: CÁC NƯỚC ĐÔNG NAM Á</a:t>
            </a:r>
          </a:p>
        </p:txBody>
      </p:sp>
      <p:pic>
        <p:nvPicPr>
          <p:cNvPr id="2049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570" b="23534"/>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20494" name="Text Box 3"/>
          <p:cNvSpPr txBox="1">
            <a:spLocks noChangeArrowheads="1"/>
          </p:cNvSpPr>
          <p:nvPr/>
        </p:nvSpPr>
        <p:spPr bwMode="auto">
          <a:xfrm>
            <a:off x="3167986" y="3752850"/>
            <a:ext cx="5614060"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lIns="91440" tIns="45720" rIns="91440" bIns="45720" rtlCol="0" anchor="ctr">
            <a:normAutofit/>
          </a:bodyP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r>
              <a:rPr lang="en-US" altLang="en-US" sz="1600" b="1">
                <a:latin typeface="+mn-lt"/>
              </a:rPr>
              <a:t>Hội nghị thượng đỉnh đầu tiên của </a:t>
            </a:r>
          </a:p>
          <a:p>
            <a:pPr indent="-228600" eaLnBrk="1" hangingPunct="1">
              <a:lnSpc>
                <a:spcPct val="90000"/>
              </a:lnSpc>
              <a:spcAft>
                <a:spcPts val="600"/>
              </a:spcAft>
              <a:buFont typeface="Arial" panose="020B0604020202020204" pitchFamily="34" charset="0"/>
              <a:buChar char="•"/>
            </a:pPr>
            <a:r>
              <a:rPr lang="en-US" altLang="en-US" sz="1600" b="1">
                <a:latin typeface="+mn-lt"/>
              </a:rPr>
              <a:t>ASEAN tại Ba-li năm 2/1976 (In-đô-nê-xi-a)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EAN.png"/>
          <p:cNvPicPr>
            <a:picLocks noGrp="1" noChangeAspect="1"/>
          </p:cNvPicPr>
          <p:nvPr>
            <p:ph sz="quarter" idx="1"/>
          </p:nvPr>
        </p:nvPicPr>
        <p:blipFill>
          <a:blip r:embed="rId2"/>
          <a:stretch>
            <a:fillRect/>
          </a:stretch>
        </p:blipFill>
        <p:spPr>
          <a:xfrm>
            <a:off x="1" y="0"/>
            <a:ext cx="4267200" cy="3124200"/>
          </a:xfrm>
        </p:spPr>
      </p:pic>
      <p:pic>
        <p:nvPicPr>
          <p:cNvPr id="5" name="Picture 4" descr="tru_so_asean.jpg"/>
          <p:cNvPicPr>
            <a:picLocks noChangeAspect="1"/>
          </p:cNvPicPr>
          <p:nvPr/>
        </p:nvPicPr>
        <p:blipFill>
          <a:blip r:embed="rId3"/>
          <a:stretch>
            <a:fillRect/>
          </a:stretch>
        </p:blipFill>
        <p:spPr>
          <a:xfrm>
            <a:off x="4594860" y="3886200"/>
            <a:ext cx="4495800" cy="2971800"/>
          </a:xfrm>
          <a:prstGeom prst="rect">
            <a:avLst/>
          </a:prstGeom>
        </p:spPr>
      </p:pic>
      <p:sp>
        <p:nvSpPr>
          <p:cNvPr id="6" name="Rectangle 5"/>
          <p:cNvSpPr/>
          <p:nvPr/>
        </p:nvSpPr>
        <p:spPr>
          <a:xfrm>
            <a:off x="0" y="3124200"/>
            <a:ext cx="9090660" cy="762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a:t>Trụ</a:t>
            </a:r>
            <a:r>
              <a:rPr lang="en-US" sz="2400" b="1" dirty="0"/>
              <a:t> </a:t>
            </a:r>
            <a:r>
              <a:rPr lang="en-US" sz="2400" b="1" dirty="0" err="1"/>
              <a:t>sở</a:t>
            </a:r>
            <a:r>
              <a:rPr lang="en-US" sz="2400" b="1" dirty="0"/>
              <a:t> </a:t>
            </a:r>
            <a:r>
              <a:rPr lang="en-US" sz="2400" b="1" dirty="0" err="1"/>
              <a:t>Asean</a:t>
            </a:r>
            <a:r>
              <a:rPr lang="en-US" sz="2400" b="1" dirty="0"/>
              <a:t> </a:t>
            </a:r>
            <a:r>
              <a:rPr lang="en-US" sz="2400" b="1" dirty="0" err="1"/>
              <a:t>tại</a:t>
            </a:r>
            <a:r>
              <a:rPr lang="en-US" sz="2400" b="1" dirty="0"/>
              <a:t> </a:t>
            </a:r>
            <a:r>
              <a:rPr lang="en-US" sz="2400" b="1" dirty="0" err="1"/>
              <a:t>Gia</a:t>
            </a:r>
            <a:r>
              <a:rPr lang="en-US" sz="2400" b="1" dirty="0"/>
              <a:t>-</a:t>
            </a:r>
            <a:r>
              <a:rPr lang="en-US" sz="2400" b="1" dirty="0" err="1"/>
              <a:t>các</a:t>
            </a:r>
            <a:r>
              <a:rPr lang="en-US" sz="2400" b="1" dirty="0"/>
              <a:t>-ta (In-</a:t>
            </a:r>
            <a:r>
              <a:rPr lang="en-US" sz="2400" b="1" dirty="0" err="1"/>
              <a:t>đô</a:t>
            </a:r>
            <a:r>
              <a:rPr lang="en-US" sz="2400" b="1" dirty="0"/>
              <a:t>-</a:t>
            </a:r>
            <a:r>
              <a:rPr lang="en-US" sz="2400" b="1" dirty="0" err="1"/>
              <a:t>nê</a:t>
            </a:r>
            <a:r>
              <a:rPr lang="en-US" sz="2400" b="1" dirty="0"/>
              <a:t>-xi-a)</a:t>
            </a:r>
          </a:p>
        </p:txBody>
      </p:sp>
      <p:pic>
        <p:nvPicPr>
          <p:cNvPr id="7" name="Picture 6" descr="photo-3-1502165000865.jpg"/>
          <p:cNvPicPr>
            <a:picLocks noChangeAspect="1"/>
          </p:cNvPicPr>
          <p:nvPr/>
        </p:nvPicPr>
        <p:blipFill>
          <a:blip r:embed="rId4"/>
          <a:stretch>
            <a:fillRect/>
          </a:stretch>
        </p:blipFill>
        <p:spPr>
          <a:xfrm>
            <a:off x="4556760" y="0"/>
            <a:ext cx="4572000" cy="3124200"/>
          </a:xfrm>
          <a:prstGeom prst="rect">
            <a:avLst/>
          </a:prstGeom>
        </p:spPr>
      </p:pic>
      <p:pic>
        <p:nvPicPr>
          <p:cNvPr id="8" name="Picture 7" descr="300px-ASEAN_HQ_1.jpg"/>
          <p:cNvPicPr>
            <a:picLocks noChangeAspect="1"/>
          </p:cNvPicPr>
          <p:nvPr/>
        </p:nvPicPr>
        <p:blipFill>
          <a:blip r:embed="rId5"/>
          <a:stretch>
            <a:fillRect/>
          </a:stretch>
        </p:blipFill>
        <p:spPr>
          <a:xfrm>
            <a:off x="0" y="3886200"/>
            <a:ext cx="4343400" cy="2971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lag_of_ASEAN_svg"/>
          <p:cNvPicPr>
            <a:picLocks noChangeAspect="1" noChangeArrowheads="1"/>
          </p:cNvPicPr>
          <p:nvPr/>
        </p:nvPicPr>
        <p:blipFill>
          <a:blip r:embed="rId2"/>
          <a:srcRect/>
          <a:stretch>
            <a:fillRect/>
          </a:stretch>
        </p:blipFill>
        <p:spPr bwMode="auto">
          <a:xfrm>
            <a:off x="186847" y="1323907"/>
            <a:ext cx="3886200" cy="2996494"/>
          </a:xfrm>
          <a:prstGeom prst="rect">
            <a:avLst/>
          </a:prstGeom>
          <a:noFill/>
          <a:ln w="38100">
            <a:solidFill>
              <a:srgbClr val="000000"/>
            </a:solidFill>
            <a:miter lim="800000"/>
            <a:headEnd/>
            <a:tailEnd/>
          </a:ln>
        </p:spPr>
      </p:pic>
      <p:sp>
        <p:nvSpPr>
          <p:cNvPr id="67587" name="Text Box 3"/>
          <p:cNvSpPr txBox="1">
            <a:spLocks noChangeArrowheads="1"/>
          </p:cNvSpPr>
          <p:nvPr/>
        </p:nvSpPr>
        <p:spPr bwMode="auto">
          <a:xfrm>
            <a:off x="152400" y="152400"/>
            <a:ext cx="8826500" cy="1077218"/>
          </a:xfrm>
          <a:prstGeom prst="rect">
            <a:avLst/>
          </a:prstGeom>
          <a:noFill/>
          <a:ln w="9525">
            <a:noFill/>
            <a:miter lim="800000"/>
          </a:ln>
          <a:effectLst/>
        </p:spPr>
        <p:txBody>
          <a:bodyPr wrap="square">
            <a:spAutoFit/>
          </a:bodyPr>
          <a:lstStyle/>
          <a:p>
            <a:pPr algn="ctr">
              <a:spcBef>
                <a:spcPct val="50000"/>
              </a:spcBef>
            </a:pPr>
            <a:r>
              <a:rPr lang="en-US" sz="3200" b="1" dirty="0" err="1">
                <a:latin typeface="Times New Roman" panose="02020603050405020304" pitchFamily="18" charset="0"/>
                <a:cs typeface="Times New Roman" panose="02020603050405020304" pitchFamily="18" charset="0"/>
              </a:rPr>
              <a:t>Lá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cờ</a:t>
            </a:r>
            <a:r>
              <a:rPr lang="en-US" sz="3200" b="1" dirty="0">
                <a:latin typeface="Times New Roman" panose="02020603050405020304" pitchFamily="18" charset="0"/>
                <a:cs typeface="Times New Roman" panose="02020603050405020304" pitchFamily="18" charset="0"/>
              </a:rPr>
              <a:t> ASEAN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endParaRPr lang="en-US" sz="3200" b="1" dirty="0">
              <a:latin typeface="Times New Roman" panose="02020603050405020304" pitchFamily="18" charset="0"/>
              <a:cs typeface="Times New Roman" panose="02020603050405020304" pitchFamily="18" charset="0"/>
            </a:endParaRPr>
          </a:p>
        </p:txBody>
      </p:sp>
      <p:sp>
        <p:nvSpPr>
          <p:cNvPr id="67588" name="Text Box 4"/>
          <p:cNvSpPr txBox="1">
            <a:spLocks noChangeArrowheads="1"/>
          </p:cNvSpPr>
          <p:nvPr/>
        </p:nvSpPr>
        <p:spPr bwMode="auto">
          <a:xfrm>
            <a:off x="4102100" y="1268292"/>
            <a:ext cx="4876800" cy="3046095"/>
          </a:xfrm>
          <a:prstGeom prst="rect">
            <a:avLst/>
          </a:prstGeom>
          <a:solidFill>
            <a:srgbClr val="B3D7B7"/>
          </a:solidFill>
          <a:ln w="38100">
            <a:solidFill>
              <a:schemeClr val="bg1"/>
            </a:solidFill>
            <a:miter lim="800000"/>
          </a:ln>
          <a:effectLst/>
        </p:spPr>
        <p:txBody>
          <a:bodyPr wrap="square">
            <a:spAutoFit/>
          </a:bodyPr>
          <a:lstStyle/>
          <a:p>
            <a:pPr algn="just"/>
            <a:r>
              <a:rPr lang="en-US" sz="24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xanh</a:t>
            </a:r>
            <a:r>
              <a:rPr lang="en-US" sz="24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trưng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cho</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hoà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bình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ổn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đỏ</a:t>
            </a:r>
            <a:r>
              <a:rPr lang="en-US" sz="2400" b="1"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thể</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hiện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lực</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ca</a:t>
            </a:r>
            <a:r>
              <a:rPr lang="vi-VN" altLang="en-US" sz="2400" b="1" dirty="0">
                <a:latin typeface="Times New Roman" panose="02020603050405020304" pitchFamily="18" charset="0"/>
                <a:cs typeface="Times New Roman" panose="02020603050405020304" pitchFamily="18" charset="0"/>
                <a:sym typeface="Wingdings" panose="05000000000000000000" pitchFamily="2" charset="2"/>
              </a:rPr>
              <a:t>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đảm</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trắng</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nói</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lên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thuần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khiết</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vàng</a:t>
            </a:r>
            <a:r>
              <a:rPr lang="en-US" sz="24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trưng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cho</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thịnh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67589" name="Text Box 5"/>
          <p:cNvSpPr txBox="1">
            <a:spLocks noChangeArrowheads="1"/>
          </p:cNvSpPr>
          <p:nvPr/>
        </p:nvSpPr>
        <p:spPr bwMode="auto">
          <a:xfrm>
            <a:off x="266700" y="4297740"/>
            <a:ext cx="8597900" cy="1198880"/>
          </a:xfrm>
          <a:prstGeom prst="rect">
            <a:avLst/>
          </a:prstGeom>
          <a:noFill/>
          <a:ln w="9525">
            <a:noFill/>
            <a:miter lim="800000"/>
          </a:ln>
          <a:effectLst/>
        </p:spPr>
        <p:txBody>
          <a:bodyPr wrap="square">
            <a:spAutoFit/>
          </a:bodyPr>
          <a:lstStyle/>
          <a:p>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ASEAN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tham</a:t>
            </a:r>
            <a:r>
              <a:rPr lang="vi-VN" altLang="en-US" sz="2400" b="1" dirty="0" err="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endParaRPr lang="en-US" sz="2400" b="1" dirty="0">
              <a:latin typeface="Times New Roman" panose="02020603050405020304" pitchFamily="18" charset="0"/>
              <a:cs typeface="Times New Roman" panose="02020603050405020304" pitchFamily="18" charset="0"/>
            </a:endParaRPr>
          </a:p>
        </p:txBody>
      </p:sp>
      <p:sp>
        <p:nvSpPr>
          <p:cNvPr id="67590" name="Text Box 6"/>
          <p:cNvSpPr txBox="1">
            <a:spLocks noChangeArrowheads="1"/>
          </p:cNvSpPr>
          <p:nvPr/>
        </p:nvSpPr>
        <p:spPr bwMode="auto">
          <a:xfrm>
            <a:off x="116562" y="6096000"/>
            <a:ext cx="8784572" cy="461665"/>
          </a:xfrm>
          <a:prstGeom prst="rect">
            <a:avLst/>
          </a:prstGeom>
          <a:noFill/>
          <a:ln w="9525">
            <a:noFill/>
            <a:miter lim="800000"/>
          </a:ln>
          <a:effectLst/>
        </p:spPr>
        <p:txBody>
          <a:bodyPr wrap="square">
            <a:spAutoFit/>
          </a:bodyPr>
          <a:lstStyle/>
          <a:p>
            <a:pPr>
              <a:spcBef>
                <a:spcPct val="50000"/>
              </a:spcBef>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ASEAN.</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circle(in)">
                                      <p:cBhvr>
                                        <p:cTn id="7" dur="20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circle(in)">
                                      <p:cBhvr>
                                        <p:cTn id="12" dur="20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circle(in)">
                                      <p:cBhvr>
                                        <p:cTn id="17" dur="20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ldLvl="0" animBg="1"/>
      <p:bldP spid="67589" grpId="0" bldLvl="0" animBg="1"/>
      <p:bldP spid="675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114" y="142686"/>
            <a:ext cx="8763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II. SỰ RA ĐỜI CỦA TỔ CHỨC ASEAN</a:t>
            </a:r>
          </a:p>
        </p:txBody>
      </p:sp>
      <p:sp>
        <p:nvSpPr>
          <p:cNvPr id="6" name="TextBox 5"/>
          <p:cNvSpPr txBox="1"/>
          <p:nvPr/>
        </p:nvSpPr>
        <p:spPr>
          <a:xfrm>
            <a:off x="135446" y="976145"/>
            <a:ext cx="887066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4000" b="1" dirty="0">
                <a:solidFill>
                  <a:srgbClr val="002060"/>
                </a:solidFill>
                <a:latin typeface="Times New Roman" panose="02020603050405020304" pitchFamily="18" charset="0"/>
                <a:cs typeface="Times New Roman" panose="02020603050405020304" pitchFamily="18" charset="0"/>
              </a:rPr>
              <a:t>Mục tiêu – nguyên tắc hoạt động</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0" name="Content Placeholder 2"/>
          <p:cNvSpPr>
            <a:spLocks noGrp="1"/>
          </p:cNvSpPr>
          <p:nvPr>
            <p:ph idx="1"/>
          </p:nvPr>
        </p:nvSpPr>
        <p:spPr>
          <a:xfrm>
            <a:off x="215845" y="3164681"/>
            <a:ext cx="2053860" cy="3687566"/>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vi-VN" sz="2600" dirty="0">
                <a:latin typeface="Times New Roman" panose="02020603050405020304" pitchFamily="18" charset="0"/>
                <a:cs typeface="Times New Roman" panose="02020603050405020304" pitchFamily="18" charset="0"/>
              </a:rPr>
              <a:t>Phát triển kinh tế, văn hoá thông qua nỗ lực hợp tác chung trên tinh thần duy trì hoà bình và ổn định khu vực.</a:t>
            </a:r>
          </a:p>
          <a:p>
            <a:endParaRPr lang="en-US" sz="26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rot="7119420">
            <a:off x="487540" y="2013628"/>
            <a:ext cx="1466639" cy="940383"/>
            <a:chOff x="1856463" y="1764529"/>
            <a:chExt cx="1814163" cy="1016218"/>
          </a:xfrm>
        </p:grpSpPr>
        <p:sp>
          <p:nvSpPr>
            <p:cNvPr id="2" name="Right Arrow 1"/>
            <p:cNvSpPr/>
            <p:nvPr/>
          </p:nvSpPr>
          <p:spPr>
            <a:xfrm rot="19889206">
              <a:off x="1856463" y="1764529"/>
              <a:ext cx="1814163" cy="101621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Content Placeholder 2"/>
            <p:cNvSpPr txBox="1"/>
            <p:nvPr/>
          </p:nvSpPr>
          <p:spPr>
            <a:xfrm rot="19862715">
              <a:off x="1972647" y="1988454"/>
              <a:ext cx="1392273" cy="60811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pt-BR" sz="2600" b="1" i="1" dirty="0">
                  <a:solidFill>
                    <a:srgbClr val="FF0000"/>
                  </a:solidFill>
                  <a:latin typeface="Times New Roman" panose="02020603050405020304" pitchFamily="18" charset="0"/>
                  <a:cs typeface="Times New Roman" panose="02020603050405020304" pitchFamily="18" charset="0"/>
                </a:rPr>
                <a:t>Mục tiêu </a:t>
              </a:r>
            </a:p>
          </p:txBody>
        </p:sp>
        <p:sp>
          <p:nvSpPr>
            <p:cNvPr id="31" name="Content Placeholder 2"/>
            <p:cNvSpPr txBox="1"/>
            <p:nvPr/>
          </p:nvSpPr>
          <p:spPr>
            <a:xfrm rot="19862715">
              <a:off x="1968966" y="1982238"/>
              <a:ext cx="1392274" cy="60810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pt-BR" sz="2600" b="1" i="1" dirty="0">
                  <a:solidFill>
                    <a:srgbClr val="FF0000"/>
                  </a:solidFill>
                  <a:latin typeface="Times New Roman" panose="02020603050405020304" pitchFamily="18" charset="0"/>
                  <a:cs typeface="Times New Roman" panose="02020603050405020304" pitchFamily="18" charset="0"/>
                </a:rPr>
                <a:t>Mục tiêu </a:t>
              </a:r>
            </a:p>
          </p:txBody>
        </p:sp>
      </p:grpSp>
      <p:sp>
        <p:nvSpPr>
          <p:cNvPr id="17" name="Rectangle 16"/>
          <p:cNvSpPr/>
          <p:nvPr/>
        </p:nvSpPr>
        <p:spPr>
          <a:xfrm>
            <a:off x="7444431" y="3164681"/>
            <a:ext cx="1561684"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600" dirty="0">
                <a:latin typeface="Times New Roman" panose="02020603050405020304" pitchFamily="18" charset="0"/>
                <a:cs typeface="Times New Roman" panose="02020603050405020304" pitchFamily="18" charset="0"/>
              </a:rPr>
              <a:t>H</a:t>
            </a:r>
            <a:r>
              <a:rPr lang="vi-VN" sz="2600" dirty="0">
                <a:latin typeface="Times New Roman" panose="02020603050405020304" pitchFamily="18" charset="0"/>
                <a:cs typeface="Times New Roman" panose="02020603050405020304" pitchFamily="18" charset="0"/>
              </a:rPr>
              <a:t>ợp tác phát triển có hiệu quả trong các lĩnh vực kinh tế, văn hóa và xã hội.</a:t>
            </a:r>
          </a:p>
        </p:txBody>
      </p:sp>
      <p:sp>
        <p:nvSpPr>
          <p:cNvPr id="19" name="Rectangle 18"/>
          <p:cNvSpPr/>
          <p:nvPr/>
        </p:nvSpPr>
        <p:spPr>
          <a:xfrm>
            <a:off x="2881982" y="3164681"/>
            <a:ext cx="1905219"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2600" dirty="0">
                <a:latin typeface="Times New Roman" panose="02020603050405020304" pitchFamily="18" charset="0"/>
                <a:cs typeface="Times New Roman" panose="02020603050405020304" pitchFamily="18" charset="0"/>
              </a:rPr>
              <a:t>Tôn trọng chủ quyền và toàn vẹn lãnh thổ; không can thiệp vào công việc nội bộ của nhau</a:t>
            </a:r>
            <a:endParaRPr lang="en-US" sz="2600" dirty="0">
              <a:latin typeface="Times New Roman" panose="02020603050405020304" pitchFamily="18" charset="0"/>
              <a:cs typeface="Times New Roman" panose="02020603050405020304" pitchFamily="18" charset="0"/>
            </a:endParaRPr>
          </a:p>
        </p:txBody>
      </p:sp>
      <p:sp>
        <p:nvSpPr>
          <p:cNvPr id="20" name="Rectangle 19"/>
          <p:cNvSpPr/>
          <p:nvPr/>
        </p:nvSpPr>
        <p:spPr>
          <a:xfrm>
            <a:off x="5029200" y="3164681"/>
            <a:ext cx="2151826"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600" dirty="0">
                <a:latin typeface="Times New Roman" panose="02020603050405020304" pitchFamily="18" charset="0"/>
                <a:cs typeface="Times New Roman" panose="02020603050405020304" pitchFamily="18" charset="0"/>
              </a:rPr>
              <a:t>G</a:t>
            </a:r>
            <a:r>
              <a:rPr lang="vi-VN" sz="2600" dirty="0">
                <a:latin typeface="Times New Roman" panose="02020603050405020304" pitchFamily="18" charset="0"/>
                <a:cs typeface="Times New Roman" panose="02020603050405020304" pitchFamily="18" charset="0"/>
              </a:rPr>
              <a:t>iải quyết các tranh chấp bằng biện pháp hòa bình</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không sử dụng vũ lực hoặc đe dọa bằng vũ lực đối với nhau </a:t>
            </a:r>
            <a:endParaRPr lang="en-US" sz="2600" dirty="0">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flipV="1">
            <a:off x="3810000" y="2503915"/>
            <a:ext cx="4415273" cy="2864"/>
          </a:xfrm>
          <a:prstGeom prst="line">
            <a:avLst/>
          </a:prstGeom>
        </p:spPr>
        <p:style>
          <a:lnRef idx="3">
            <a:schemeClr val="accent4"/>
          </a:lnRef>
          <a:fillRef idx="0">
            <a:schemeClr val="accent4"/>
          </a:fillRef>
          <a:effectRef idx="2">
            <a:schemeClr val="accent4"/>
          </a:effectRef>
          <a:fontRef idx="minor">
            <a:schemeClr val="tx1"/>
          </a:fontRef>
        </p:style>
      </p:cxnSp>
      <p:sp>
        <p:nvSpPr>
          <p:cNvPr id="30" name="Down Arrow 29"/>
          <p:cNvSpPr/>
          <p:nvPr/>
        </p:nvSpPr>
        <p:spPr>
          <a:xfrm>
            <a:off x="5791200" y="1755157"/>
            <a:ext cx="609600" cy="733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19600" y="2103805"/>
            <a:ext cx="3581400" cy="400110"/>
          </a:xfrm>
          <a:prstGeom prst="rect">
            <a:avLst/>
          </a:prstGeom>
        </p:spPr>
        <p:txBody>
          <a:bodyPr wrap="square">
            <a:spAutoFit/>
          </a:bodyPr>
          <a:lstStyle/>
          <a:p>
            <a:pPr algn="just"/>
            <a:r>
              <a:rPr lang="vi-VN"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Nguyên tắc             Hoạt động</a:t>
            </a:r>
            <a:endPar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5" name="Straight Arrow Connector 34"/>
          <p:cNvCxnSpPr>
            <a:endCxn id="19" idx="0"/>
          </p:cNvCxnSpPr>
          <p:nvPr/>
        </p:nvCxnSpPr>
        <p:spPr>
          <a:xfrm>
            <a:off x="3834591" y="2506778"/>
            <a:ext cx="1" cy="65790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1" name="Straight Arrow Connector 40"/>
          <p:cNvCxnSpPr>
            <a:endCxn id="20" idx="0"/>
          </p:cNvCxnSpPr>
          <p:nvPr/>
        </p:nvCxnSpPr>
        <p:spPr>
          <a:xfrm>
            <a:off x="6096000" y="2590800"/>
            <a:ext cx="9113" cy="57388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8" name="Straight Arrow Connector 47"/>
          <p:cNvCxnSpPr>
            <a:endCxn id="17" idx="0"/>
          </p:cNvCxnSpPr>
          <p:nvPr/>
        </p:nvCxnSpPr>
        <p:spPr>
          <a:xfrm flipH="1">
            <a:off x="8225273" y="2503915"/>
            <a:ext cx="4327" cy="66076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circle(in)">
                                      <p:cBhvr>
                                        <p:cTn id="15" dur="2000"/>
                                        <p:tgtEl>
                                          <p:spTgt spid="10">
                                            <p:bg/>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circle(in)">
                                      <p:cBhvr>
                                        <p:cTn id="20" dur="2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ircle(in)">
                                      <p:cBhvr>
                                        <p:cTn id="25" dur="2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par>
                                <p:cTn id="44" presetID="22" presetClass="entr" presetSubtype="4"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7" grpId="0" animBg="1"/>
      <p:bldP spid="19" grpId="0" animBg="1"/>
      <p:bldP spid="20" grpId="0" animBg="1"/>
      <p:bldP spid="30"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nvGraphicFramePr>
        <p:xfrm>
          <a:off x="228600" y="643729"/>
          <a:ext cx="8686800" cy="6091241"/>
        </p:xfrm>
        <a:graphic>
          <a:graphicData uri="http://schemas.openxmlformats.org/drawingml/2006/table">
            <a:tbl>
              <a:tblPr/>
              <a:tblGrid>
                <a:gridCol w="563563">
                  <a:extLst>
                    <a:ext uri="{9D8B030D-6E8A-4147-A177-3AD203B41FA5}">
                      <a16:colId xmlns:a16="http://schemas.microsoft.com/office/drawing/2014/main" xmlns="" val="20000"/>
                    </a:ext>
                  </a:extLst>
                </a:gridCol>
                <a:gridCol w="2103437">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2528888">
                  <a:extLst>
                    <a:ext uri="{9D8B030D-6E8A-4147-A177-3AD203B41FA5}">
                      <a16:colId xmlns:a16="http://schemas.microsoft.com/office/drawing/2014/main" xmlns="" val="20003"/>
                    </a:ext>
                  </a:extLst>
                </a:gridCol>
                <a:gridCol w="1738312">
                  <a:extLst>
                    <a:ext uri="{9D8B030D-6E8A-4147-A177-3AD203B41FA5}">
                      <a16:colId xmlns:a16="http://schemas.microsoft.com/office/drawing/2014/main" xmlns="" val="20004"/>
                    </a:ext>
                  </a:extLst>
                </a:gridCol>
              </a:tblGrid>
              <a:tr h="6699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Số TT</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rPr>
                        <a:t>Tên nước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rPr>
                        <a:t>Quốc Kì</a:t>
                      </a:r>
                      <a:endParaRPr kumimoji="0" lang="en-US"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rPr>
                        <a:t>Thủ đô</a:t>
                      </a:r>
                      <a:endParaRPr kumimoji="0" lang="en-US" sz="1800" b="1" i="0" u="none" strike="noStrike" cap="none" normalizeH="0" baseline="0">
                        <a:ln>
                          <a:noFill/>
                        </a:ln>
                        <a:solidFill>
                          <a:schemeClr val="tx2"/>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Thời gian gia nhâp ASEAN</a:t>
                      </a:r>
                    </a:p>
                  </a:txBody>
                  <a:tcPr anchor="ctr" anchorCtr="1"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1</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IN-ĐÔ-NÊ-XI-A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2</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MA-LAI-XI-A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3</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PHI-LIP-PIN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4</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XIN-GA-PO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5</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THÁI 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a:ln>
                            <a:noFill/>
                          </a:ln>
                          <a:solidFill>
                            <a:schemeClr val="tx1"/>
                          </a:solidFill>
                          <a:effectLst/>
                          <a:latin typeface="VNI-Aptima" pitchFamily="2" charset="0"/>
                          <a:cs typeface="Arial" panose="020B0604020202020204" pitchFamily="34" charset="0"/>
                        </a:rPr>
                        <a:t>          </a:t>
                      </a:r>
                      <a:r>
                        <a:rPr kumimoji="0" lang="en-US" sz="1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Băng</a:t>
                      </a:r>
                      <a:r>
                        <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Cốc</a:t>
                      </a:r>
                      <a:r>
                        <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8/1967</a:t>
                      </a: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6</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BRU-NÂY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7</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VIỆT NAM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8</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LÀO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9</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MI-AN-MA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10</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CAM-PU-CHIA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11</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ĐÔNG-TI-MO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1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pic>
        <p:nvPicPr>
          <p:cNvPr id="23634" name="Picture 93" descr="600px-Flag_of_Indonesia_svg"/>
          <p:cNvPicPr>
            <a:picLocks noChangeAspect="1" noChangeArrowheads="1"/>
          </p:cNvPicPr>
          <p:nvPr/>
        </p:nvPicPr>
        <p:blipFill>
          <a:blip r:embed="rId3">
            <a:extLst>
              <a:ext uri="{28A0092B-C50C-407E-A947-70E740481C1C}">
                <a14:useLocalDpi xmlns:a14="http://schemas.microsoft.com/office/drawing/2010/main" val="0"/>
              </a:ext>
            </a:extLst>
          </a:blip>
          <a:srcRect l="3200" t="4800" r="3200" b="4800"/>
          <a:stretch>
            <a:fillRect/>
          </a:stretch>
        </p:blipFill>
        <p:spPr bwMode="auto">
          <a:xfrm>
            <a:off x="3048000" y="1295400"/>
            <a:ext cx="1371600"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5" name="Picture 83" descr="MALAYSIA"/>
          <p:cNvPicPr>
            <a:picLocks noChangeAspect="1" noChangeArrowheads="1"/>
          </p:cNvPicPr>
          <p:nvPr/>
        </p:nvPicPr>
        <p:blipFill>
          <a:blip r:embed="rId4" cstate="print">
            <a:extLst>
              <a:ext uri="{28A0092B-C50C-407E-A947-70E740481C1C}">
                <a14:useLocalDpi xmlns:a14="http://schemas.microsoft.com/office/drawing/2010/main" val="0"/>
              </a:ext>
            </a:extLst>
          </a:blip>
          <a:srcRect l="3891" t="5519" r="3891" b="5519"/>
          <a:stretch>
            <a:fillRect/>
          </a:stretch>
        </p:blipFill>
        <p:spPr bwMode="auto">
          <a:xfrm>
            <a:off x="3048000" y="1752600"/>
            <a:ext cx="1368425" cy="4270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6" name="Picture 86" descr="PHILPNES"/>
          <p:cNvPicPr>
            <a:picLocks noChangeAspect="1" noChangeArrowheads="1"/>
          </p:cNvPicPr>
          <p:nvPr/>
        </p:nvPicPr>
        <p:blipFill>
          <a:blip r:embed="rId5" cstate="print">
            <a:extLst>
              <a:ext uri="{28A0092B-C50C-407E-A947-70E740481C1C}">
                <a14:useLocalDpi xmlns:a14="http://schemas.microsoft.com/office/drawing/2010/main" val="0"/>
              </a:ext>
            </a:extLst>
          </a:blip>
          <a:srcRect l="3891" t="5519" r="3891" b="5519"/>
          <a:stretch>
            <a:fillRect/>
          </a:stretch>
        </p:blipFill>
        <p:spPr bwMode="auto">
          <a:xfrm>
            <a:off x="3048000" y="2286000"/>
            <a:ext cx="1371600" cy="4127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7" name="Picture 84" descr="SINGAPOR"/>
          <p:cNvPicPr>
            <a:picLocks noChangeAspect="1" noChangeArrowheads="1"/>
          </p:cNvPicPr>
          <p:nvPr/>
        </p:nvPicPr>
        <p:blipFill>
          <a:blip r:embed="rId6" cstate="print">
            <a:extLst>
              <a:ext uri="{28A0092B-C50C-407E-A947-70E740481C1C}">
                <a14:useLocalDpi xmlns:a14="http://schemas.microsoft.com/office/drawing/2010/main" val="0"/>
              </a:ext>
            </a:extLst>
          </a:blip>
          <a:srcRect l="3891" t="5519" r="3891" b="5519"/>
          <a:stretch>
            <a:fillRect/>
          </a:stretch>
        </p:blipFill>
        <p:spPr bwMode="auto">
          <a:xfrm>
            <a:off x="3048000" y="2819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8" name="Picture 85" descr="THAILAND"/>
          <p:cNvPicPr>
            <a:picLocks noChangeAspect="1" noChangeArrowheads="1"/>
          </p:cNvPicPr>
          <p:nvPr/>
        </p:nvPicPr>
        <p:blipFill>
          <a:blip r:embed="rId7" cstate="print">
            <a:extLst>
              <a:ext uri="{28A0092B-C50C-407E-A947-70E740481C1C}">
                <a14:useLocalDpi xmlns:a14="http://schemas.microsoft.com/office/drawing/2010/main" val="0"/>
              </a:ext>
            </a:extLst>
          </a:blip>
          <a:srcRect l="3891" t="5519" r="3891" b="5519"/>
          <a:stretch>
            <a:fillRect/>
          </a:stretch>
        </p:blipFill>
        <p:spPr bwMode="auto">
          <a:xfrm>
            <a:off x="3048000" y="3274216"/>
            <a:ext cx="1368425" cy="4595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9" name="Picture 82" descr="BRUNEI"/>
          <p:cNvPicPr>
            <a:picLocks noChangeAspect="1" noChangeArrowheads="1"/>
          </p:cNvPicPr>
          <p:nvPr/>
        </p:nvPicPr>
        <p:blipFill>
          <a:blip r:embed="rId8" cstate="print">
            <a:extLst>
              <a:ext uri="{28A0092B-C50C-407E-A947-70E740481C1C}">
                <a14:useLocalDpi xmlns:a14="http://schemas.microsoft.com/office/drawing/2010/main" val="0"/>
              </a:ext>
            </a:extLst>
          </a:blip>
          <a:srcRect l="3891" t="5519" r="3891" b="5519"/>
          <a:stretch>
            <a:fillRect/>
          </a:stretch>
        </p:blipFill>
        <p:spPr bwMode="auto">
          <a:xfrm>
            <a:off x="3048000" y="38100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0" name="Picture 89" descr="VIETNAM"/>
          <p:cNvPicPr>
            <a:picLocks noChangeAspect="1" noChangeArrowheads="1"/>
          </p:cNvPicPr>
          <p:nvPr/>
        </p:nvPicPr>
        <p:blipFill>
          <a:blip r:embed="rId9" cstate="print">
            <a:extLst>
              <a:ext uri="{28A0092B-C50C-407E-A947-70E740481C1C}">
                <a14:useLocalDpi xmlns:a14="http://schemas.microsoft.com/office/drawing/2010/main" val="0"/>
              </a:ext>
            </a:extLst>
          </a:blip>
          <a:srcRect l="3891" t="5519" r="3891" b="5519"/>
          <a:stretch>
            <a:fillRect/>
          </a:stretch>
        </p:blipFill>
        <p:spPr bwMode="auto">
          <a:xfrm>
            <a:off x="3048000" y="4343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1" name="Picture 87" descr="LAOS"/>
          <p:cNvPicPr>
            <a:picLocks noChangeAspect="1" noChangeArrowheads="1"/>
          </p:cNvPicPr>
          <p:nvPr/>
        </p:nvPicPr>
        <p:blipFill>
          <a:blip r:embed="rId10" cstate="print">
            <a:extLst>
              <a:ext uri="{28A0092B-C50C-407E-A947-70E740481C1C}">
                <a14:useLocalDpi xmlns:a14="http://schemas.microsoft.com/office/drawing/2010/main" val="0"/>
              </a:ext>
            </a:extLst>
          </a:blip>
          <a:srcRect l="3891" t="5519" r="3891" b="5519"/>
          <a:stretch>
            <a:fillRect/>
          </a:stretch>
        </p:blipFill>
        <p:spPr bwMode="auto">
          <a:xfrm>
            <a:off x="3048000" y="4800600"/>
            <a:ext cx="1368425" cy="4127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2" name="Picture 90" descr="800px-Flag_of_Myanmar_svg"/>
          <p:cNvPicPr>
            <a:picLocks noChangeAspect="1" noChangeArrowheads="1"/>
          </p:cNvPicPr>
          <p:nvPr/>
        </p:nvPicPr>
        <p:blipFill>
          <a:blip r:embed="rId11">
            <a:extLst>
              <a:ext uri="{28A0092B-C50C-407E-A947-70E740481C1C}">
                <a14:useLocalDpi xmlns:a14="http://schemas.microsoft.com/office/drawing/2010/main" val="0"/>
              </a:ext>
            </a:extLst>
          </a:blip>
          <a:srcRect l="2400" t="4324" r="2400" b="4324"/>
          <a:stretch>
            <a:fillRect/>
          </a:stretch>
        </p:blipFill>
        <p:spPr bwMode="auto">
          <a:xfrm>
            <a:off x="3048000" y="5334000"/>
            <a:ext cx="1357313" cy="3508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3" name="Picture 88" descr="CAMBODIA"/>
          <p:cNvPicPr>
            <a:picLocks noChangeAspect="1" noChangeArrowheads="1"/>
          </p:cNvPicPr>
          <p:nvPr/>
        </p:nvPicPr>
        <p:blipFill>
          <a:blip r:embed="rId12" cstate="print">
            <a:extLst>
              <a:ext uri="{28A0092B-C50C-407E-A947-70E740481C1C}">
                <a14:useLocalDpi xmlns:a14="http://schemas.microsoft.com/office/drawing/2010/main" val="0"/>
              </a:ext>
            </a:extLst>
          </a:blip>
          <a:srcRect l="3891" t="5519" r="3891" b="5519"/>
          <a:stretch>
            <a:fillRect/>
          </a:stretch>
        </p:blipFill>
        <p:spPr bwMode="auto">
          <a:xfrm>
            <a:off x="3048000" y="5867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4" name="Picture 91" descr="800px-Flag_of_East_Timor_svg"/>
          <p:cNvPicPr>
            <a:picLocks noChangeAspect="1" noChangeArrowheads="1"/>
          </p:cNvPicPr>
          <p:nvPr/>
        </p:nvPicPr>
        <p:blipFill>
          <a:blip r:embed="rId13">
            <a:extLst>
              <a:ext uri="{28A0092B-C50C-407E-A947-70E740481C1C}">
                <a14:useLocalDpi xmlns:a14="http://schemas.microsoft.com/office/drawing/2010/main" val="0"/>
              </a:ext>
            </a:extLst>
          </a:blip>
          <a:srcRect l="2400" t="4800" r="2400" b="4800"/>
          <a:stretch>
            <a:fillRect/>
          </a:stretch>
        </p:blipFill>
        <p:spPr bwMode="auto">
          <a:xfrm>
            <a:off x="3048000" y="6324600"/>
            <a:ext cx="1371600"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645" name="Rectangle 15"/>
          <p:cNvSpPr>
            <a:spLocks noChangeArrowheads="1"/>
          </p:cNvSpPr>
          <p:nvPr/>
        </p:nvSpPr>
        <p:spPr bwMode="auto">
          <a:xfrm>
            <a:off x="2743200" y="152400"/>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CÁC NƯỚC ĐÔNG NAM Á</a:t>
            </a:r>
          </a:p>
        </p:txBody>
      </p:sp>
      <p:sp>
        <p:nvSpPr>
          <p:cNvPr id="17" name="Rectangle 99"/>
          <p:cNvSpPr>
            <a:spLocks noChangeArrowheads="1"/>
          </p:cNvSpPr>
          <p:nvPr/>
        </p:nvSpPr>
        <p:spPr bwMode="auto">
          <a:xfrm>
            <a:off x="4572000" y="3810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Times New Roman" panose="02020603050405020304" pitchFamily="18" charset="0"/>
                <a:cs typeface="Times New Roman" panose="02020603050405020304" pitchFamily="18" charset="0"/>
              </a:rPr>
              <a:t>Ban-đa Xê-ri Bê-ga-oan</a:t>
            </a:r>
          </a:p>
        </p:txBody>
      </p:sp>
      <p:sp>
        <p:nvSpPr>
          <p:cNvPr id="18" name="Rectangle 94"/>
          <p:cNvSpPr>
            <a:spLocks noChangeArrowheads="1"/>
          </p:cNvSpPr>
          <p:nvPr/>
        </p:nvSpPr>
        <p:spPr bwMode="auto">
          <a:xfrm>
            <a:off x="4572000" y="1295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Gia-</a:t>
            </a:r>
            <a:r>
              <a:rPr lang="vi-VN" altLang="en-US" b="1">
                <a:latin typeface="Times New Roman" panose="02020603050405020304" pitchFamily="18" charset="0"/>
                <a:cs typeface="Times New Roman" panose="02020603050405020304" pitchFamily="18" charset="0"/>
              </a:rPr>
              <a:t>các-ta</a:t>
            </a:r>
            <a:endParaRPr lang="en-US" altLang="en-US" b="1">
              <a:latin typeface="Times New Roman" panose="02020603050405020304" pitchFamily="18" charset="0"/>
              <a:cs typeface="Times New Roman" panose="02020603050405020304" pitchFamily="18" charset="0"/>
            </a:endParaRPr>
          </a:p>
        </p:txBody>
      </p:sp>
      <p:sp>
        <p:nvSpPr>
          <p:cNvPr id="19" name="Rectangle 95"/>
          <p:cNvSpPr>
            <a:spLocks noChangeArrowheads="1"/>
          </p:cNvSpPr>
          <p:nvPr/>
        </p:nvSpPr>
        <p:spPr bwMode="auto">
          <a:xfrm>
            <a:off x="4648200" y="1828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Cua-la</a:t>
            </a:r>
            <a:r>
              <a:rPr lang="en-US" altLang="en-US" b="1">
                <a:solidFill>
                  <a:schemeClr val="bg2"/>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Lum-pơ</a:t>
            </a:r>
          </a:p>
        </p:txBody>
      </p:sp>
      <p:sp>
        <p:nvSpPr>
          <p:cNvPr id="20" name="Rectangle 96"/>
          <p:cNvSpPr>
            <a:spLocks noChangeArrowheads="1"/>
          </p:cNvSpPr>
          <p:nvPr/>
        </p:nvSpPr>
        <p:spPr bwMode="auto">
          <a:xfrm>
            <a:off x="4648200" y="2286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Ma-ni-la</a:t>
            </a:r>
          </a:p>
        </p:txBody>
      </p:sp>
      <p:sp>
        <p:nvSpPr>
          <p:cNvPr id="21" name="Rectangle 97"/>
          <p:cNvSpPr>
            <a:spLocks noChangeArrowheads="1"/>
          </p:cNvSpPr>
          <p:nvPr/>
        </p:nvSpPr>
        <p:spPr bwMode="auto">
          <a:xfrm>
            <a:off x="4648200" y="2819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Xin-ga-po</a:t>
            </a:r>
          </a:p>
        </p:txBody>
      </p:sp>
      <p:sp>
        <p:nvSpPr>
          <p:cNvPr id="22" name="Rectangle 100"/>
          <p:cNvSpPr>
            <a:spLocks noChangeArrowheads="1"/>
          </p:cNvSpPr>
          <p:nvPr/>
        </p:nvSpPr>
        <p:spPr bwMode="auto">
          <a:xfrm>
            <a:off x="4648200" y="4343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Hà Nội</a:t>
            </a:r>
          </a:p>
        </p:txBody>
      </p:sp>
      <p:sp>
        <p:nvSpPr>
          <p:cNvPr id="23" name="Rectangle 101"/>
          <p:cNvSpPr>
            <a:spLocks noChangeArrowheads="1"/>
          </p:cNvSpPr>
          <p:nvPr/>
        </p:nvSpPr>
        <p:spPr bwMode="auto">
          <a:xfrm>
            <a:off x="4724400" y="4800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Viêng-chăm</a:t>
            </a:r>
          </a:p>
        </p:txBody>
      </p:sp>
      <p:sp>
        <p:nvSpPr>
          <p:cNvPr id="24" name="Rectangle 102"/>
          <p:cNvSpPr>
            <a:spLocks noChangeArrowheads="1"/>
          </p:cNvSpPr>
          <p:nvPr/>
        </p:nvSpPr>
        <p:spPr bwMode="auto">
          <a:xfrm>
            <a:off x="4648200" y="5334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Y-an-gun</a:t>
            </a:r>
          </a:p>
        </p:txBody>
      </p:sp>
      <p:sp>
        <p:nvSpPr>
          <p:cNvPr id="25" name="Rectangle 103"/>
          <p:cNvSpPr>
            <a:spLocks noChangeArrowheads="1"/>
          </p:cNvSpPr>
          <p:nvPr/>
        </p:nvSpPr>
        <p:spPr bwMode="auto">
          <a:xfrm>
            <a:off x="4800600" y="5791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Phnôm-pênh</a:t>
            </a:r>
          </a:p>
        </p:txBody>
      </p:sp>
      <p:sp>
        <p:nvSpPr>
          <p:cNvPr id="26" name="Rectangle 104"/>
          <p:cNvSpPr>
            <a:spLocks noChangeArrowheads="1"/>
          </p:cNvSpPr>
          <p:nvPr/>
        </p:nvSpPr>
        <p:spPr bwMode="auto">
          <a:xfrm>
            <a:off x="4648200" y="6248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Đi- li</a:t>
            </a:r>
          </a:p>
        </p:txBody>
      </p:sp>
      <p:sp>
        <p:nvSpPr>
          <p:cNvPr id="27" name="Rectangle 109"/>
          <p:cNvSpPr>
            <a:spLocks noChangeArrowheads="1"/>
          </p:cNvSpPr>
          <p:nvPr/>
        </p:nvSpPr>
        <p:spPr bwMode="auto">
          <a:xfrm>
            <a:off x="7162800" y="2819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28" name="Rectangle 109"/>
          <p:cNvSpPr>
            <a:spLocks noChangeArrowheads="1"/>
          </p:cNvSpPr>
          <p:nvPr/>
        </p:nvSpPr>
        <p:spPr bwMode="auto">
          <a:xfrm>
            <a:off x="7162800" y="1371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29" name="Rectangle 109"/>
          <p:cNvSpPr>
            <a:spLocks noChangeArrowheads="1"/>
          </p:cNvSpPr>
          <p:nvPr/>
        </p:nvSpPr>
        <p:spPr bwMode="auto">
          <a:xfrm>
            <a:off x="7162800" y="1752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30" name="Rectangle 109"/>
          <p:cNvSpPr>
            <a:spLocks noChangeArrowheads="1"/>
          </p:cNvSpPr>
          <p:nvPr/>
        </p:nvSpPr>
        <p:spPr bwMode="auto">
          <a:xfrm>
            <a:off x="7162800" y="2286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31" name="Rectangle 109"/>
          <p:cNvSpPr>
            <a:spLocks noChangeArrowheads="1"/>
          </p:cNvSpPr>
          <p:nvPr/>
        </p:nvSpPr>
        <p:spPr bwMode="auto">
          <a:xfrm>
            <a:off x="7162800" y="3733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1/1984</a:t>
            </a:r>
          </a:p>
        </p:txBody>
      </p:sp>
      <p:sp>
        <p:nvSpPr>
          <p:cNvPr id="32" name="Rectangle 109"/>
          <p:cNvSpPr>
            <a:spLocks noChangeArrowheads="1"/>
          </p:cNvSpPr>
          <p:nvPr/>
        </p:nvSpPr>
        <p:spPr bwMode="auto">
          <a:xfrm>
            <a:off x="7162800" y="4267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7/1995</a:t>
            </a:r>
          </a:p>
        </p:txBody>
      </p:sp>
      <p:sp>
        <p:nvSpPr>
          <p:cNvPr id="33" name="Rectangle 109"/>
          <p:cNvSpPr>
            <a:spLocks noChangeArrowheads="1"/>
          </p:cNvSpPr>
          <p:nvPr/>
        </p:nvSpPr>
        <p:spPr bwMode="auto">
          <a:xfrm>
            <a:off x="7162800" y="4800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9/1997</a:t>
            </a:r>
          </a:p>
        </p:txBody>
      </p:sp>
      <p:sp>
        <p:nvSpPr>
          <p:cNvPr id="34" name="Rectangle 109"/>
          <p:cNvSpPr>
            <a:spLocks noChangeArrowheads="1"/>
          </p:cNvSpPr>
          <p:nvPr/>
        </p:nvSpPr>
        <p:spPr bwMode="auto">
          <a:xfrm>
            <a:off x="7162800" y="5257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9/1997</a:t>
            </a:r>
          </a:p>
        </p:txBody>
      </p:sp>
      <p:sp>
        <p:nvSpPr>
          <p:cNvPr id="35" name="Rectangle 109"/>
          <p:cNvSpPr>
            <a:spLocks noChangeArrowheads="1"/>
          </p:cNvSpPr>
          <p:nvPr/>
        </p:nvSpPr>
        <p:spPr bwMode="auto">
          <a:xfrm>
            <a:off x="7162800" y="5715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4/1999</a:t>
            </a:r>
          </a:p>
        </p:txBody>
      </p:sp>
      <p:sp>
        <p:nvSpPr>
          <p:cNvPr id="23665" name="Rectangle 109"/>
          <p:cNvSpPr>
            <a:spLocks noChangeArrowheads="1"/>
          </p:cNvSpPr>
          <p:nvPr/>
        </p:nvSpPr>
        <p:spPr bwMode="auto">
          <a:xfrm>
            <a:off x="7162800" y="6248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b="1">
              <a:solidFill>
                <a:schemeClr val="tx2"/>
              </a:solidFill>
              <a:latin typeface="VNI-Aptima" pitchFamily="2" charset="0"/>
              <a:cs typeface="Arial" panose="020B0604020202020204" pitchFamily="34" charset="0"/>
            </a:endParaRPr>
          </a:p>
        </p:txBody>
      </p:sp>
      <p:sp>
        <p:nvSpPr>
          <p:cNvPr id="37" name="Text Box 116"/>
          <p:cNvSpPr txBox="1">
            <a:spLocks noChangeArrowheads="1"/>
          </p:cNvSpPr>
          <p:nvPr/>
        </p:nvSpPr>
        <p:spPr bwMode="auto">
          <a:xfrm>
            <a:off x="5981700" y="1441677"/>
            <a:ext cx="3124200" cy="1590675"/>
          </a:xfrm>
          <a:prstGeom prst="rect">
            <a:avLst/>
          </a:prstGeom>
          <a:solidFill>
            <a:srgbClr val="99CCFF"/>
          </a:solidFill>
          <a:ln w="38100" algn="ctr">
            <a:solidFill>
              <a:schemeClr val="tx1"/>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Điền tên thủ đô và thời gian gia nhập tổ chức ASEAN của các nước Đông Nam Á? </a:t>
            </a:r>
            <a:endParaRPr lang="en-US" altLang="en-US" sz="2900" b="1">
              <a:solidFill>
                <a:srgbClr val="0000CC"/>
              </a:solidFill>
              <a:latin typeface="VNI-Times" pitchFamily="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par>
                          <p:cTn id="36" fill="hold">
                            <p:stCondLst>
                              <p:cond delay="500"/>
                            </p:stCondLst>
                            <p:childTnLst>
                              <p:par>
                                <p:cTn id="37" presetID="3" presetClass="entr" presetSubtype="1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childTnLst>
                          </p:cTn>
                        </p:par>
                        <p:par>
                          <p:cTn id="45" fill="hold">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linds(horizont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par>
                          <p:cTn id="63" fill="hold">
                            <p:stCondLst>
                              <p:cond delay="500"/>
                            </p:stCondLst>
                            <p:childTnLst>
                              <p:par>
                                <p:cTn id="64" presetID="3" presetClass="entr" presetSubtype="10"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linds(horizontal)">
                                      <p:cBhvr>
                                        <p:cTn id="71" dur="500"/>
                                        <p:tgtEl>
                                          <p:spTgt spid="23"/>
                                        </p:tgtEl>
                                      </p:cBhvr>
                                    </p:animEffect>
                                  </p:childTnLst>
                                </p:cTn>
                              </p:par>
                            </p:childTnLst>
                          </p:cTn>
                        </p:par>
                        <p:par>
                          <p:cTn id="72" fill="hold">
                            <p:stCondLst>
                              <p:cond delay="500"/>
                            </p:stCondLst>
                            <p:childTnLst>
                              <p:par>
                                <p:cTn id="73" presetID="3" presetClass="entr" presetSubtype="1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childTnLst>
                          </p:cTn>
                        </p:par>
                        <p:par>
                          <p:cTn id="81" fill="hold">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linds(horizontal)">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linds(horizontal)">
                                      <p:cBhvr>
                                        <p:cTn id="89" dur="500"/>
                                        <p:tgtEl>
                                          <p:spTgt spid="25"/>
                                        </p:tgtEl>
                                      </p:cBhvr>
                                    </p:animEffect>
                                  </p:childTnLst>
                                </p:cTn>
                              </p:par>
                            </p:childTnLst>
                          </p:cTn>
                        </p:par>
                        <p:par>
                          <p:cTn id="90" fill="hold">
                            <p:stCondLst>
                              <p:cond delay="500"/>
                            </p:stCondLst>
                            <p:childTnLst>
                              <p:par>
                                <p:cTn id="91" presetID="3" presetClass="entr" presetSubtype="1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blinds(horizontal)">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7" grpId="0" animBg="1"/>
      <p:bldP spid="3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BÀI 5: CÁC NƯỚC ĐÔNG NAM Á</a:t>
            </a:r>
          </a:p>
        </p:txBody>
      </p:sp>
      <p:pic>
        <p:nvPicPr>
          <p:cNvPr id="20489" name="Picture 4" descr="Le ket nam VN la thanh vien thu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599"/>
            <a:ext cx="8991600" cy="560206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0" name="Rectangle 11"/>
          <p:cNvSpPr>
            <a:spLocks noChangeArrowheads="1"/>
          </p:cNvSpPr>
          <p:nvPr/>
        </p:nvSpPr>
        <p:spPr bwMode="auto">
          <a:xfrm>
            <a:off x="76201" y="6211669"/>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FF0066"/>
                </a:solidFill>
                <a:latin typeface="Times New Roman" panose="02020603050405020304" pitchFamily="18" charset="0"/>
              </a:rPr>
              <a:t>Lễ</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kết</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nạp</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Việt</a:t>
            </a:r>
            <a:r>
              <a:rPr lang="en-US" altLang="en-US" b="1" dirty="0">
                <a:solidFill>
                  <a:srgbClr val="FF0066"/>
                </a:solidFill>
                <a:latin typeface="Times New Roman" panose="02020603050405020304" pitchFamily="18" charset="0"/>
              </a:rPr>
              <a:t> Nam </a:t>
            </a:r>
            <a:r>
              <a:rPr lang="en-US" altLang="en-US" b="1" dirty="0" err="1">
                <a:solidFill>
                  <a:srgbClr val="FF0066"/>
                </a:solidFill>
                <a:latin typeface="Times New Roman" panose="02020603050405020304" pitchFamily="18" charset="0"/>
              </a:rPr>
              <a:t>là</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thành</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viên</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chính</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thức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thứ</a:t>
            </a:r>
            <a:r>
              <a:rPr lang="en-US" altLang="en-US" b="1" dirty="0">
                <a:solidFill>
                  <a:srgbClr val="FF0066"/>
                </a:solidFill>
                <a:latin typeface="Times New Roman" panose="02020603050405020304" pitchFamily="18" charset="0"/>
              </a:rPr>
              <a:t> 7 </a:t>
            </a:r>
            <a:r>
              <a:rPr lang="en-US" altLang="en-US" b="1" dirty="0" err="1">
                <a:solidFill>
                  <a:srgbClr val="FF0066"/>
                </a:solidFill>
                <a:latin typeface="Times New Roman" panose="02020603050405020304" pitchFamily="18" charset="0"/>
              </a:rPr>
              <a:t>của</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Hiệp</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hội</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các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nước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Đông</a:t>
            </a:r>
            <a:r>
              <a:rPr lang="en-US" altLang="en-US" b="1" dirty="0">
                <a:solidFill>
                  <a:srgbClr val="FF0066"/>
                </a:solidFill>
                <a:latin typeface="Times New Roman" panose="02020603050405020304" pitchFamily="18" charset="0"/>
              </a:rPr>
              <a:t> Nam Á (ASEAN)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uoc_do_cac_nuoc_thanh_vien_AS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7620000" cy="642937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6" descr="Flag_of_ASEAN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513" y="1309688"/>
            <a:ext cx="1143000" cy="7588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7"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290638"/>
            <a:ext cx="1063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6764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3622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7526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2800" y="27940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084638"/>
            <a:ext cx="1063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44196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4"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57912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5"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338" y="3975100"/>
            <a:ext cx="10636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7100" y="21463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7"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838" y="6223000"/>
            <a:ext cx="10636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Rectangle 18"/>
          <p:cNvSpPr>
            <a:spLocks noChangeArrowheads="1"/>
          </p:cNvSpPr>
          <p:nvPr/>
        </p:nvSpPr>
        <p:spPr bwMode="auto">
          <a:xfrm>
            <a:off x="990600" y="1981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3" name="Rectangle 21"/>
          <p:cNvSpPr>
            <a:spLocks noChangeArrowheads="1"/>
          </p:cNvSpPr>
          <p:nvPr/>
        </p:nvSpPr>
        <p:spPr bwMode="auto">
          <a:xfrm>
            <a:off x="1524000" y="37338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4" name="Rectangle 22"/>
          <p:cNvSpPr>
            <a:spLocks noChangeArrowheads="1"/>
          </p:cNvSpPr>
          <p:nvPr/>
        </p:nvSpPr>
        <p:spPr bwMode="auto">
          <a:xfrm>
            <a:off x="1295400" y="4648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5" name="Rectangle 23"/>
          <p:cNvSpPr>
            <a:spLocks noChangeArrowheads="1"/>
          </p:cNvSpPr>
          <p:nvPr/>
        </p:nvSpPr>
        <p:spPr bwMode="auto">
          <a:xfrm>
            <a:off x="1447800" y="53340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6" name="Rectangle 24"/>
          <p:cNvSpPr>
            <a:spLocks noChangeArrowheads="1"/>
          </p:cNvSpPr>
          <p:nvPr/>
        </p:nvSpPr>
        <p:spPr bwMode="auto">
          <a:xfrm>
            <a:off x="4038600" y="2362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7" name="Rectangle 25"/>
          <p:cNvSpPr>
            <a:spLocks noChangeArrowheads="1"/>
          </p:cNvSpPr>
          <p:nvPr/>
        </p:nvSpPr>
        <p:spPr bwMode="auto">
          <a:xfrm>
            <a:off x="3124200" y="3429000"/>
            <a:ext cx="1371600" cy="304800"/>
          </a:xfrm>
          <a:prstGeom prst="rect">
            <a:avLst/>
          </a:prstGeom>
          <a:solidFill>
            <a:srgbClr val="66990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latin typeface="Times New Roman" panose="02020603050405020304" pitchFamily="18" charset="0"/>
                <a:cs typeface="Times New Roman" panose="02020603050405020304" pitchFamily="18" charset="0"/>
              </a:rPr>
              <a:t>Tháng 1/1984</a:t>
            </a:r>
          </a:p>
        </p:txBody>
      </p:sp>
      <p:sp>
        <p:nvSpPr>
          <p:cNvPr id="13338" name="Rectangle 26"/>
          <p:cNvSpPr>
            <a:spLocks noChangeArrowheads="1"/>
          </p:cNvSpPr>
          <p:nvPr/>
        </p:nvSpPr>
        <p:spPr bwMode="auto">
          <a:xfrm>
            <a:off x="2438400" y="1676400"/>
            <a:ext cx="1371600" cy="304800"/>
          </a:xfrm>
          <a:prstGeom prst="rect">
            <a:avLst/>
          </a:prstGeom>
          <a:solidFill>
            <a:srgbClr val="99FF33"/>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7/1995</a:t>
            </a:r>
          </a:p>
        </p:txBody>
      </p:sp>
      <p:sp>
        <p:nvSpPr>
          <p:cNvPr id="13340" name="Rectangle 28"/>
          <p:cNvSpPr>
            <a:spLocks noChangeArrowheads="1"/>
          </p:cNvSpPr>
          <p:nvPr/>
        </p:nvSpPr>
        <p:spPr bwMode="auto">
          <a:xfrm>
            <a:off x="228600" y="838200"/>
            <a:ext cx="1371600" cy="304800"/>
          </a:xfrm>
          <a:prstGeom prst="rect">
            <a:avLst/>
          </a:prstGeom>
          <a:solidFill>
            <a:srgbClr val="FF505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7/1997</a:t>
            </a:r>
          </a:p>
        </p:txBody>
      </p:sp>
      <p:sp>
        <p:nvSpPr>
          <p:cNvPr id="13341" name="Rectangle 29"/>
          <p:cNvSpPr>
            <a:spLocks noChangeArrowheads="1"/>
          </p:cNvSpPr>
          <p:nvPr/>
        </p:nvSpPr>
        <p:spPr bwMode="auto">
          <a:xfrm>
            <a:off x="1295400" y="1219200"/>
            <a:ext cx="1371600" cy="304800"/>
          </a:xfrm>
          <a:prstGeom prst="rect">
            <a:avLst/>
          </a:prstGeom>
          <a:solidFill>
            <a:srgbClr val="FF505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7/1997</a:t>
            </a:r>
          </a:p>
        </p:txBody>
      </p:sp>
      <p:sp>
        <p:nvSpPr>
          <p:cNvPr id="13342" name="Rectangle 30"/>
          <p:cNvSpPr>
            <a:spLocks noChangeArrowheads="1"/>
          </p:cNvSpPr>
          <p:nvPr/>
        </p:nvSpPr>
        <p:spPr bwMode="auto">
          <a:xfrm>
            <a:off x="1524000" y="2971800"/>
            <a:ext cx="1371600" cy="304800"/>
          </a:xfrm>
          <a:prstGeom prst="rect">
            <a:avLst/>
          </a:prstGeom>
          <a:solidFill>
            <a:srgbClr val="336699"/>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4/1999</a:t>
            </a:r>
          </a:p>
        </p:txBody>
      </p:sp>
      <p:sp>
        <p:nvSpPr>
          <p:cNvPr id="19481" name="Text Box 5"/>
          <p:cNvSpPr txBox="1">
            <a:spLocks noChangeArrowheads="1"/>
          </p:cNvSpPr>
          <p:nvPr/>
        </p:nvSpPr>
        <p:spPr bwMode="auto">
          <a:xfrm>
            <a:off x="7772400" y="2209800"/>
            <a:ext cx="1371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Lược đồ các nước thành viên ASEAN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13330"/>
                                        </p:tgtEl>
                                        <p:attrNameLst>
                                          <p:attrName>style.visibility</p:attrName>
                                        </p:attrNameLst>
                                      </p:cBhvr>
                                      <p:to>
                                        <p:strVal val="visible"/>
                                      </p:to>
                                    </p:set>
                                    <p:animEffect transition="in" filter="fade">
                                      <p:cBhvr>
                                        <p:cTn id="7" dur="1600" decel="100000"/>
                                        <p:tgtEl>
                                          <p:spTgt spid="13330"/>
                                        </p:tgtEl>
                                      </p:cBhvr>
                                    </p:animEffect>
                                    <p:anim calcmode="lin" valueType="num">
                                      <p:cBhvr>
                                        <p:cTn id="8" dur="1600" decel="100000" fill="hold"/>
                                        <p:tgtEl>
                                          <p:spTgt spid="13330"/>
                                        </p:tgtEl>
                                        <p:attrNameLst>
                                          <p:attrName>style.rotation</p:attrName>
                                        </p:attrNameLst>
                                      </p:cBhvr>
                                      <p:tavLst>
                                        <p:tav tm="0">
                                          <p:val>
                                            <p:fltVal val="-90"/>
                                          </p:val>
                                        </p:tav>
                                        <p:tav tm="100000">
                                          <p:val>
                                            <p:fltVal val="0"/>
                                          </p:val>
                                        </p:tav>
                                      </p:tavLst>
                                    </p:anim>
                                    <p:anim calcmode="lin" valueType="num">
                                      <p:cBhvr>
                                        <p:cTn id="9" dur="1600" decel="100000" fill="hold"/>
                                        <p:tgtEl>
                                          <p:spTgt spid="13330"/>
                                        </p:tgtEl>
                                        <p:attrNameLst>
                                          <p:attrName>ppt_x</p:attrName>
                                        </p:attrNameLst>
                                      </p:cBhvr>
                                      <p:tavLst>
                                        <p:tav tm="0">
                                          <p:val>
                                            <p:strVal val="#ppt_x+0.4"/>
                                          </p:val>
                                        </p:tav>
                                        <p:tav tm="100000">
                                          <p:val>
                                            <p:strVal val="#ppt_x-0.05"/>
                                          </p:val>
                                        </p:tav>
                                      </p:tavLst>
                                    </p:anim>
                                    <p:anim calcmode="lin" valueType="num">
                                      <p:cBhvr>
                                        <p:cTn id="10" dur="1600" decel="100000" fill="hold"/>
                                        <p:tgtEl>
                                          <p:spTgt spid="1333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333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3330"/>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iterate type="lt">
                                    <p:tmPct val="0"/>
                                  </p:iterate>
                                  <p:childTnLst>
                                    <p:set>
                                      <p:cBhvr>
                                        <p:cTn id="14" dur="1" fill="hold">
                                          <p:stCondLst>
                                            <p:cond delay="0"/>
                                          </p:stCondLst>
                                        </p:cTn>
                                        <p:tgtEl>
                                          <p:spTgt spid="13333"/>
                                        </p:tgtEl>
                                        <p:attrNameLst>
                                          <p:attrName>style.visibility</p:attrName>
                                        </p:attrNameLst>
                                      </p:cBhvr>
                                      <p:to>
                                        <p:strVal val="visible"/>
                                      </p:to>
                                    </p:set>
                                    <p:animEffect transition="in" filter="fade">
                                      <p:cBhvr>
                                        <p:cTn id="15" dur="1600" decel="100000"/>
                                        <p:tgtEl>
                                          <p:spTgt spid="13333"/>
                                        </p:tgtEl>
                                      </p:cBhvr>
                                    </p:animEffect>
                                    <p:anim calcmode="lin" valueType="num">
                                      <p:cBhvr>
                                        <p:cTn id="16" dur="1600" decel="100000" fill="hold"/>
                                        <p:tgtEl>
                                          <p:spTgt spid="13333"/>
                                        </p:tgtEl>
                                        <p:attrNameLst>
                                          <p:attrName>style.rotation</p:attrName>
                                        </p:attrNameLst>
                                      </p:cBhvr>
                                      <p:tavLst>
                                        <p:tav tm="0">
                                          <p:val>
                                            <p:fltVal val="-90"/>
                                          </p:val>
                                        </p:tav>
                                        <p:tav tm="100000">
                                          <p:val>
                                            <p:fltVal val="0"/>
                                          </p:val>
                                        </p:tav>
                                      </p:tavLst>
                                    </p:anim>
                                    <p:anim calcmode="lin" valueType="num">
                                      <p:cBhvr>
                                        <p:cTn id="17" dur="1600" decel="100000" fill="hold"/>
                                        <p:tgtEl>
                                          <p:spTgt spid="13333"/>
                                        </p:tgtEl>
                                        <p:attrNameLst>
                                          <p:attrName>ppt_x</p:attrName>
                                        </p:attrNameLst>
                                      </p:cBhvr>
                                      <p:tavLst>
                                        <p:tav tm="0">
                                          <p:val>
                                            <p:strVal val="#ppt_x+0.4"/>
                                          </p:val>
                                        </p:tav>
                                        <p:tav tm="100000">
                                          <p:val>
                                            <p:strVal val="#ppt_x-0.05"/>
                                          </p:val>
                                        </p:tav>
                                      </p:tavLst>
                                    </p:anim>
                                    <p:anim calcmode="lin" valueType="num">
                                      <p:cBhvr>
                                        <p:cTn id="18" dur="1600" decel="100000" fill="hold"/>
                                        <p:tgtEl>
                                          <p:spTgt spid="13333"/>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13333"/>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13333"/>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iterate type="lt">
                                    <p:tmPct val="0"/>
                                  </p:iterate>
                                  <p:childTnLst>
                                    <p:set>
                                      <p:cBhvr>
                                        <p:cTn id="22" dur="1" fill="hold">
                                          <p:stCondLst>
                                            <p:cond delay="0"/>
                                          </p:stCondLst>
                                        </p:cTn>
                                        <p:tgtEl>
                                          <p:spTgt spid="13334"/>
                                        </p:tgtEl>
                                        <p:attrNameLst>
                                          <p:attrName>style.visibility</p:attrName>
                                        </p:attrNameLst>
                                      </p:cBhvr>
                                      <p:to>
                                        <p:strVal val="visible"/>
                                      </p:to>
                                    </p:set>
                                    <p:animEffect transition="in" filter="fade">
                                      <p:cBhvr>
                                        <p:cTn id="23" dur="1600" decel="100000"/>
                                        <p:tgtEl>
                                          <p:spTgt spid="13334"/>
                                        </p:tgtEl>
                                      </p:cBhvr>
                                    </p:animEffect>
                                    <p:anim calcmode="lin" valueType="num">
                                      <p:cBhvr>
                                        <p:cTn id="24" dur="1600" decel="100000" fill="hold"/>
                                        <p:tgtEl>
                                          <p:spTgt spid="13334"/>
                                        </p:tgtEl>
                                        <p:attrNameLst>
                                          <p:attrName>style.rotation</p:attrName>
                                        </p:attrNameLst>
                                      </p:cBhvr>
                                      <p:tavLst>
                                        <p:tav tm="0">
                                          <p:val>
                                            <p:fltVal val="-90"/>
                                          </p:val>
                                        </p:tav>
                                        <p:tav tm="100000">
                                          <p:val>
                                            <p:fltVal val="0"/>
                                          </p:val>
                                        </p:tav>
                                      </p:tavLst>
                                    </p:anim>
                                    <p:anim calcmode="lin" valueType="num">
                                      <p:cBhvr>
                                        <p:cTn id="25" dur="1600" decel="100000" fill="hold"/>
                                        <p:tgtEl>
                                          <p:spTgt spid="13334"/>
                                        </p:tgtEl>
                                        <p:attrNameLst>
                                          <p:attrName>ppt_x</p:attrName>
                                        </p:attrNameLst>
                                      </p:cBhvr>
                                      <p:tavLst>
                                        <p:tav tm="0">
                                          <p:val>
                                            <p:strVal val="#ppt_x+0.4"/>
                                          </p:val>
                                        </p:tav>
                                        <p:tav tm="100000">
                                          <p:val>
                                            <p:strVal val="#ppt_x-0.05"/>
                                          </p:val>
                                        </p:tav>
                                      </p:tavLst>
                                    </p:anim>
                                    <p:anim calcmode="lin" valueType="num">
                                      <p:cBhvr>
                                        <p:cTn id="26" dur="1600" decel="100000" fill="hold"/>
                                        <p:tgtEl>
                                          <p:spTgt spid="13334"/>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13334"/>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13334"/>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iterate type="lt">
                                    <p:tmPct val="0"/>
                                  </p:iterate>
                                  <p:childTnLst>
                                    <p:set>
                                      <p:cBhvr>
                                        <p:cTn id="30" dur="1" fill="hold">
                                          <p:stCondLst>
                                            <p:cond delay="0"/>
                                          </p:stCondLst>
                                        </p:cTn>
                                        <p:tgtEl>
                                          <p:spTgt spid="13335"/>
                                        </p:tgtEl>
                                        <p:attrNameLst>
                                          <p:attrName>style.visibility</p:attrName>
                                        </p:attrNameLst>
                                      </p:cBhvr>
                                      <p:to>
                                        <p:strVal val="visible"/>
                                      </p:to>
                                    </p:set>
                                    <p:animEffect transition="in" filter="fade">
                                      <p:cBhvr>
                                        <p:cTn id="31" dur="1600" decel="100000"/>
                                        <p:tgtEl>
                                          <p:spTgt spid="13335"/>
                                        </p:tgtEl>
                                      </p:cBhvr>
                                    </p:animEffect>
                                    <p:anim calcmode="lin" valueType="num">
                                      <p:cBhvr>
                                        <p:cTn id="32" dur="1600" decel="100000" fill="hold"/>
                                        <p:tgtEl>
                                          <p:spTgt spid="13335"/>
                                        </p:tgtEl>
                                        <p:attrNameLst>
                                          <p:attrName>style.rotation</p:attrName>
                                        </p:attrNameLst>
                                      </p:cBhvr>
                                      <p:tavLst>
                                        <p:tav tm="0">
                                          <p:val>
                                            <p:fltVal val="-90"/>
                                          </p:val>
                                        </p:tav>
                                        <p:tav tm="100000">
                                          <p:val>
                                            <p:fltVal val="0"/>
                                          </p:val>
                                        </p:tav>
                                      </p:tavLst>
                                    </p:anim>
                                    <p:anim calcmode="lin" valueType="num">
                                      <p:cBhvr>
                                        <p:cTn id="33" dur="1600" decel="100000" fill="hold"/>
                                        <p:tgtEl>
                                          <p:spTgt spid="13335"/>
                                        </p:tgtEl>
                                        <p:attrNameLst>
                                          <p:attrName>ppt_x</p:attrName>
                                        </p:attrNameLst>
                                      </p:cBhvr>
                                      <p:tavLst>
                                        <p:tav tm="0">
                                          <p:val>
                                            <p:strVal val="#ppt_x+0.4"/>
                                          </p:val>
                                        </p:tav>
                                        <p:tav tm="100000">
                                          <p:val>
                                            <p:strVal val="#ppt_x-0.05"/>
                                          </p:val>
                                        </p:tav>
                                      </p:tavLst>
                                    </p:anim>
                                    <p:anim calcmode="lin" valueType="num">
                                      <p:cBhvr>
                                        <p:cTn id="34" dur="1600" decel="100000" fill="hold"/>
                                        <p:tgtEl>
                                          <p:spTgt spid="13335"/>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13335"/>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13335"/>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iterate type="lt">
                                    <p:tmPct val="0"/>
                                  </p:iterate>
                                  <p:childTnLst>
                                    <p:set>
                                      <p:cBhvr>
                                        <p:cTn id="38" dur="1" fill="hold">
                                          <p:stCondLst>
                                            <p:cond delay="0"/>
                                          </p:stCondLst>
                                        </p:cTn>
                                        <p:tgtEl>
                                          <p:spTgt spid="13336"/>
                                        </p:tgtEl>
                                        <p:attrNameLst>
                                          <p:attrName>style.visibility</p:attrName>
                                        </p:attrNameLst>
                                      </p:cBhvr>
                                      <p:to>
                                        <p:strVal val="visible"/>
                                      </p:to>
                                    </p:set>
                                    <p:animEffect transition="in" filter="fade">
                                      <p:cBhvr>
                                        <p:cTn id="39" dur="1600" decel="100000"/>
                                        <p:tgtEl>
                                          <p:spTgt spid="13336"/>
                                        </p:tgtEl>
                                      </p:cBhvr>
                                    </p:animEffect>
                                    <p:anim calcmode="lin" valueType="num">
                                      <p:cBhvr>
                                        <p:cTn id="40" dur="1600" decel="100000" fill="hold"/>
                                        <p:tgtEl>
                                          <p:spTgt spid="13336"/>
                                        </p:tgtEl>
                                        <p:attrNameLst>
                                          <p:attrName>style.rotation</p:attrName>
                                        </p:attrNameLst>
                                      </p:cBhvr>
                                      <p:tavLst>
                                        <p:tav tm="0">
                                          <p:val>
                                            <p:fltVal val="-90"/>
                                          </p:val>
                                        </p:tav>
                                        <p:tav tm="100000">
                                          <p:val>
                                            <p:fltVal val="0"/>
                                          </p:val>
                                        </p:tav>
                                      </p:tavLst>
                                    </p:anim>
                                    <p:anim calcmode="lin" valueType="num">
                                      <p:cBhvr>
                                        <p:cTn id="41" dur="1600" decel="100000" fill="hold"/>
                                        <p:tgtEl>
                                          <p:spTgt spid="13336"/>
                                        </p:tgtEl>
                                        <p:attrNameLst>
                                          <p:attrName>ppt_x</p:attrName>
                                        </p:attrNameLst>
                                      </p:cBhvr>
                                      <p:tavLst>
                                        <p:tav tm="0">
                                          <p:val>
                                            <p:strVal val="#ppt_x+0.4"/>
                                          </p:val>
                                        </p:tav>
                                        <p:tav tm="100000">
                                          <p:val>
                                            <p:strVal val="#ppt_x-0.05"/>
                                          </p:val>
                                        </p:tav>
                                      </p:tavLst>
                                    </p:anim>
                                    <p:anim calcmode="lin" valueType="num">
                                      <p:cBhvr>
                                        <p:cTn id="42" dur="1600" decel="100000" fill="hold"/>
                                        <p:tgtEl>
                                          <p:spTgt spid="13336"/>
                                        </p:tgtEl>
                                        <p:attrNameLst>
                                          <p:attrName>ppt_y</p:attrName>
                                        </p:attrNameLst>
                                      </p:cBhvr>
                                      <p:tavLst>
                                        <p:tav tm="0">
                                          <p:val>
                                            <p:strVal val="#ppt_y-0.4"/>
                                          </p:val>
                                        </p:tav>
                                        <p:tav tm="100000">
                                          <p:val>
                                            <p:strVal val="#ppt_y+0.1"/>
                                          </p:val>
                                        </p:tav>
                                      </p:tavLst>
                                    </p:anim>
                                    <p:anim calcmode="lin" valueType="num">
                                      <p:cBhvr>
                                        <p:cTn id="43" dur="400" accel="100000" fill="hold">
                                          <p:stCondLst>
                                            <p:cond delay="1600"/>
                                          </p:stCondLst>
                                        </p:cTn>
                                        <p:tgtEl>
                                          <p:spTgt spid="13336"/>
                                        </p:tgtEl>
                                        <p:attrNameLst>
                                          <p:attrName>ppt_x</p:attrName>
                                        </p:attrNameLst>
                                      </p:cBhvr>
                                      <p:tavLst>
                                        <p:tav tm="0">
                                          <p:val>
                                            <p:strVal val="#ppt_x-0.05"/>
                                          </p:val>
                                        </p:tav>
                                        <p:tav tm="100000">
                                          <p:val>
                                            <p:strVal val="#ppt_x"/>
                                          </p:val>
                                        </p:tav>
                                      </p:tavLst>
                                    </p:anim>
                                    <p:anim calcmode="lin" valueType="num">
                                      <p:cBhvr>
                                        <p:cTn id="44" dur="400" accel="100000" fill="hold">
                                          <p:stCondLst>
                                            <p:cond delay="1600"/>
                                          </p:stCondLst>
                                        </p:cTn>
                                        <p:tgtEl>
                                          <p:spTgt spid="13336"/>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iterate type="lt">
                                    <p:tmPct val="0"/>
                                  </p:iterate>
                                  <p:childTnLst>
                                    <p:set>
                                      <p:cBhvr>
                                        <p:cTn id="48" dur="1" fill="hold">
                                          <p:stCondLst>
                                            <p:cond delay="0"/>
                                          </p:stCondLst>
                                        </p:cTn>
                                        <p:tgtEl>
                                          <p:spTgt spid="13337"/>
                                        </p:tgtEl>
                                        <p:attrNameLst>
                                          <p:attrName>style.visibility</p:attrName>
                                        </p:attrNameLst>
                                      </p:cBhvr>
                                      <p:to>
                                        <p:strVal val="visible"/>
                                      </p:to>
                                    </p:set>
                                    <p:animEffect transition="in" filter="wipe(down)">
                                      <p:cBhvr>
                                        <p:cTn id="49" dur="580">
                                          <p:stCondLst>
                                            <p:cond delay="0"/>
                                          </p:stCondLst>
                                        </p:cTn>
                                        <p:tgtEl>
                                          <p:spTgt spid="13337"/>
                                        </p:tgtEl>
                                      </p:cBhvr>
                                    </p:animEffect>
                                    <p:anim calcmode="lin" valueType="num">
                                      <p:cBhvr>
                                        <p:cTn id="50" dur="1822" tmFilter="0,0; 0.14,0.36; 0.43,0.73; 0.71,0.91; 1.0,1.0">
                                          <p:stCondLst>
                                            <p:cond delay="0"/>
                                          </p:stCondLst>
                                        </p:cTn>
                                        <p:tgtEl>
                                          <p:spTgt spid="1333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33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33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33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337"/>
                                        </p:tgtEl>
                                        <p:attrNameLst>
                                          <p:attrName>ppt_y</p:attrName>
                                        </p:attrNameLst>
                                      </p:cBhvr>
                                      <p:tavLst>
                                        <p:tav tm="0" fmla="#ppt_y-sin(pi*$)/81">
                                          <p:val>
                                            <p:fltVal val="0"/>
                                          </p:val>
                                        </p:tav>
                                        <p:tav tm="100000">
                                          <p:val>
                                            <p:fltVal val="1"/>
                                          </p:val>
                                        </p:tav>
                                      </p:tavLst>
                                    </p:anim>
                                    <p:animScale>
                                      <p:cBhvr>
                                        <p:cTn id="55" dur="26">
                                          <p:stCondLst>
                                            <p:cond delay="650"/>
                                          </p:stCondLst>
                                        </p:cTn>
                                        <p:tgtEl>
                                          <p:spTgt spid="13337"/>
                                        </p:tgtEl>
                                      </p:cBhvr>
                                      <p:to x="100000" y="60000"/>
                                    </p:animScale>
                                    <p:animScale>
                                      <p:cBhvr>
                                        <p:cTn id="56" dur="166" decel="50000">
                                          <p:stCondLst>
                                            <p:cond delay="676"/>
                                          </p:stCondLst>
                                        </p:cTn>
                                        <p:tgtEl>
                                          <p:spTgt spid="13337"/>
                                        </p:tgtEl>
                                      </p:cBhvr>
                                      <p:to x="100000" y="100000"/>
                                    </p:animScale>
                                    <p:animScale>
                                      <p:cBhvr>
                                        <p:cTn id="57" dur="26">
                                          <p:stCondLst>
                                            <p:cond delay="1312"/>
                                          </p:stCondLst>
                                        </p:cTn>
                                        <p:tgtEl>
                                          <p:spTgt spid="13337"/>
                                        </p:tgtEl>
                                      </p:cBhvr>
                                      <p:to x="100000" y="80000"/>
                                    </p:animScale>
                                    <p:animScale>
                                      <p:cBhvr>
                                        <p:cTn id="58" dur="166" decel="50000">
                                          <p:stCondLst>
                                            <p:cond delay="1338"/>
                                          </p:stCondLst>
                                        </p:cTn>
                                        <p:tgtEl>
                                          <p:spTgt spid="13337"/>
                                        </p:tgtEl>
                                      </p:cBhvr>
                                      <p:to x="100000" y="100000"/>
                                    </p:animScale>
                                    <p:animScale>
                                      <p:cBhvr>
                                        <p:cTn id="59" dur="26">
                                          <p:stCondLst>
                                            <p:cond delay="1642"/>
                                          </p:stCondLst>
                                        </p:cTn>
                                        <p:tgtEl>
                                          <p:spTgt spid="13337"/>
                                        </p:tgtEl>
                                      </p:cBhvr>
                                      <p:to x="100000" y="90000"/>
                                    </p:animScale>
                                    <p:animScale>
                                      <p:cBhvr>
                                        <p:cTn id="60" dur="166" decel="50000">
                                          <p:stCondLst>
                                            <p:cond delay="1668"/>
                                          </p:stCondLst>
                                        </p:cTn>
                                        <p:tgtEl>
                                          <p:spTgt spid="13337"/>
                                        </p:tgtEl>
                                      </p:cBhvr>
                                      <p:to x="100000" y="100000"/>
                                    </p:animScale>
                                    <p:animScale>
                                      <p:cBhvr>
                                        <p:cTn id="61" dur="26">
                                          <p:stCondLst>
                                            <p:cond delay="1808"/>
                                          </p:stCondLst>
                                        </p:cTn>
                                        <p:tgtEl>
                                          <p:spTgt spid="13337"/>
                                        </p:tgtEl>
                                      </p:cBhvr>
                                      <p:to x="100000" y="95000"/>
                                    </p:animScale>
                                    <p:animScale>
                                      <p:cBhvr>
                                        <p:cTn id="62" dur="166" decel="50000">
                                          <p:stCondLst>
                                            <p:cond delay="1834"/>
                                          </p:stCondLst>
                                        </p:cTn>
                                        <p:tgtEl>
                                          <p:spTgt spid="1333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3338"/>
                                        </p:tgtEl>
                                        <p:attrNameLst>
                                          <p:attrName>style.visibility</p:attrName>
                                        </p:attrNameLst>
                                      </p:cBhvr>
                                      <p:to>
                                        <p:strVal val="visible"/>
                                      </p:to>
                                    </p:set>
                                    <p:animEffect transition="in" filter="wipe(down)">
                                      <p:cBhvr>
                                        <p:cTn id="67" dur="580">
                                          <p:stCondLst>
                                            <p:cond delay="0"/>
                                          </p:stCondLst>
                                        </p:cTn>
                                        <p:tgtEl>
                                          <p:spTgt spid="13338"/>
                                        </p:tgtEl>
                                      </p:cBhvr>
                                    </p:animEffect>
                                    <p:anim calcmode="lin" valueType="num">
                                      <p:cBhvr>
                                        <p:cTn id="68" dur="1822" tmFilter="0,0; 0.14,0.36; 0.43,0.73; 0.71,0.91; 1.0,1.0">
                                          <p:stCondLst>
                                            <p:cond delay="0"/>
                                          </p:stCondLst>
                                        </p:cTn>
                                        <p:tgtEl>
                                          <p:spTgt spid="1333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333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333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333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3338"/>
                                        </p:tgtEl>
                                        <p:attrNameLst>
                                          <p:attrName>ppt_y</p:attrName>
                                        </p:attrNameLst>
                                      </p:cBhvr>
                                      <p:tavLst>
                                        <p:tav tm="0" fmla="#ppt_y-sin(pi*$)/81">
                                          <p:val>
                                            <p:fltVal val="0"/>
                                          </p:val>
                                        </p:tav>
                                        <p:tav tm="100000">
                                          <p:val>
                                            <p:fltVal val="1"/>
                                          </p:val>
                                        </p:tav>
                                      </p:tavLst>
                                    </p:anim>
                                    <p:animScale>
                                      <p:cBhvr>
                                        <p:cTn id="73" dur="26">
                                          <p:stCondLst>
                                            <p:cond delay="650"/>
                                          </p:stCondLst>
                                        </p:cTn>
                                        <p:tgtEl>
                                          <p:spTgt spid="13338"/>
                                        </p:tgtEl>
                                      </p:cBhvr>
                                      <p:to x="100000" y="60000"/>
                                    </p:animScale>
                                    <p:animScale>
                                      <p:cBhvr>
                                        <p:cTn id="74" dur="166" decel="50000">
                                          <p:stCondLst>
                                            <p:cond delay="676"/>
                                          </p:stCondLst>
                                        </p:cTn>
                                        <p:tgtEl>
                                          <p:spTgt spid="13338"/>
                                        </p:tgtEl>
                                      </p:cBhvr>
                                      <p:to x="100000" y="100000"/>
                                    </p:animScale>
                                    <p:animScale>
                                      <p:cBhvr>
                                        <p:cTn id="75" dur="26">
                                          <p:stCondLst>
                                            <p:cond delay="1312"/>
                                          </p:stCondLst>
                                        </p:cTn>
                                        <p:tgtEl>
                                          <p:spTgt spid="13338"/>
                                        </p:tgtEl>
                                      </p:cBhvr>
                                      <p:to x="100000" y="80000"/>
                                    </p:animScale>
                                    <p:animScale>
                                      <p:cBhvr>
                                        <p:cTn id="76" dur="166" decel="50000">
                                          <p:stCondLst>
                                            <p:cond delay="1338"/>
                                          </p:stCondLst>
                                        </p:cTn>
                                        <p:tgtEl>
                                          <p:spTgt spid="13338"/>
                                        </p:tgtEl>
                                      </p:cBhvr>
                                      <p:to x="100000" y="100000"/>
                                    </p:animScale>
                                    <p:animScale>
                                      <p:cBhvr>
                                        <p:cTn id="77" dur="26">
                                          <p:stCondLst>
                                            <p:cond delay="1642"/>
                                          </p:stCondLst>
                                        </p:cTn>
                                        <p:tgtEl>
                                          <p:spTgt spid="13338"/>
                                        </p:tgtEl>
                                      </p:cBhvr>
                                      <p:to x="100000" y="90000"/>
                                    </p:animScale>
                                    <p:animScale>
                                      <p:cBhvr>
                                        <p:cTn id="78" dur="166" decel="50000">
                                          <p:stCondLst>
                                            <p:cond delay="1668"/>
                                          </p:stCondLst>
                                        </p:cTn>
                                        <p:tgtEl>
                                          <p:spTgt spid="13338"/>
                                        </p:tgtEl>
                                      </p:cBhvr>
                                      <p:to x="100000" y="100000"/>
                                    </p:animScale>
                                    <p:animScale>
                                      <p:cBhvr>
                                        <p:cTn id="79" dur="26">
                                          <p:stCondLst>
                                            <p:cond delay="1808"/>
                                          </p:stCondLst>
                                        </p:cTn>
                                        <p:tgtEl>
                                          <p:spTgt spid="13338"/>
                                        </p:tgtEl>
                                      </p:cBhvr>
                                      <p:to x="100000" y="95000"/>
                                    </p:animScale>
                                    <p:animScale>
                                      <p:cBhvr>
                                        <p:cTn id="80" dur="166" decel="50000">
                                          <p:stCondLst>
                                            <p:cond delay="1834"/>
                                          </p:stCondLst>
                                        </p:cTn>
                                        <p:tgtEl>
                                          <p:spTgt spid="13338"/>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3340"/>
                                        </p:tgtEl>
                                        <p:attrNameLst>
                                          <p:attrName>style.visibility</p:attrName>
                                        </p:attrNameLst>
                                      </p:cBhvr>
                                      <p:to>
                                        <p:strVal val="visible"/>
                                      </p:to>
                                    </p:set>
                                    <p:animEffect transition="in" filter="wipe(down)">
                                      <p:cBhvr>
                                        <p:cTn id="85" dur="580">
                                          <p:stCondLst>
                                            <p:cond delay="0"/>
                                          </p:stCondLst>
                                        </p:cTn>
                                        <p:tgtEl>
                                          <p:spTgt spid="13340"/>
                                        </p:tgtEl>
                                      </p:cBhvr>
                                    </p:animEffect>
                                    <p:anim calcmode="lin" valueType="num">
                                      <p:cBhvr>
                                        <p:cTn id="86" dur="1822" tmFilter="0,0; 0.14,0.36; 0.43,0.73; 0.71,0.91; 1.0,1.0">
                                          <p:stCondLst>
                                            <p:cond delay="0"/>
                                          </p:stCondLst>
                                        </p:cTn>
                                        <p:tgtEl>
                                          <p:spTgt spid="1334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334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334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334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3340"/>
                                        </p:tgtEl>
                                        <p:attrNameLst>
                                          <p:attrName>ppt_y</p:attrName>
                                        </p:attrNameLst>
                                      </p:cBhvr>
                                      <p:tavLst>
                                        <p:tav tm="0" fmla="#ppt_y-sin(pi*$)/81">
                                          <p:val>
                                            <p:fltVal val="0"/>
                                          </p:val>
                                        </p:tav>
                                        <p:tav tm="100000">
                                          <p:val>
                                            <p:fltVal val="1"/>
                                          </p:val>
                                        </p:tav>
                                      </p:tavLst>
                                    </p:anim>
                                    <p:animScale>
                                      <p:cBhvr>
                                        <p:cTn id="91" dur="26">
                                          <p:stCondLst>
                                            <p:cond delay="650"/>
                                          </p:stCondLst>
                                        </p:cTn>
                                        <p:tgtEl>
                                          <p:spTgt spid="13340"/>
                                        </p:tgtEl>
                                      </p:cBhvr>
                                      <p:to x="100000" y="60000"/>
                                    </p:animScale>
                                    <p:animScale>
                                      <p:cBhvr>
                                        <p:cTn id="92" dur="166" decel="50000">
                                          <p:stCondLst>
                                            <p:cond delay="676"/>
                                          </p:stCondLst>
                                        </p:cTn>
                                        <p:tgtEl>
                                          <p:spTgt spid="13340"/>
                                        </p:tgtEl>
                                      </p:cBhvr>
                                      <p:to x="100000" y="100000"/>
                                    </p:animScale>
                                    <p:animScale>
                                      <p:cBhvr>
                                        <p:cTn id="93" dur="26">
                                          <p:stCondLst>
                                            <p:cond delay="1312"/>
                                          </p:stCondLst>
                                        </p:cTn>
                                        <p:tgtEl>
                                          <p:spTgt spid="13340"/>
                                        </p:tgtEl>
                                      </p:cBhvr>
                                      <p:to x="100000" y="80000"/>
                                    </p:animScale>
                                    <p:animScale>
                                      <p:cBhvr>
                                        <p:cTn id="94" dur="166" decel="50000">
                                          <p:stCondLst>
                                            <p:cond delay="1338"/>
                                          </p:stCondLst>
                                        </p:cTn>
                                        <p:tgtEl>
                                          <p:spTgt spid="13340"/>
                                        </p:tgtEl>
                                      </p:cBhvr>
                                      <p:to x="100000" y="100000"/>
                                    </p:animScale>
                                    <p:animScale>
                                      <p:cBhvr>
                                        <p:cTn id="95" dur="26">
                                          <p:stCondLst>
                                            <p:cond delay="1642"/>
                                          </p:stCondLst>
                                        </p:cTn>
                                        <p:tgtEl>
                                          <p:spTgt spid="13340"/>
                                        </p:tgtEl>
                                      </p:cBhvr>
                                      <p:to x="100000" y="90000"/>
                                    </p:animScale>
                                    <p:animScale>
                                      <p:cBhvr>
                                        <p:cTn id="96" dur="166" decel="50000">
                                          <p:stCondLst>
                                            <p:cond delay="1668"/>
                                          </p:stCondLst>
                                        </p:cTn>
                                        <p:tgtEl>
                                          <p:spTgt spid="13340"/>
                                        </p:tgtEl>
                                      </p:cBhvr>
                                      <p:to x="100000" y="100000"/>
                                    </p:animScale>
                                    <p:animScale>
                                      <p:cBhvr>
                                        <p:cTn id="97" dur="26">
                                          <p:stCondLst>
                                            <p:cond delay="1808"/>
                                          </p:stCondLst>
                                        </p:cTn>
                                        <p:tgtEl>
                                          <p:spTgt spid="13340"/>
                                        </p:tgtEl>
                                      </p:cBhvr>
                                      <p:to x="100000" y="95000"/>
                                    </p:animScale>
                                    <p:animScale>
                                      <p:cBhvr>
                                        <p:cTn id="98" dur="166" decel="50000">
                                          <p:stCondLst>
                                            <p:cond delay="1834"/>
                                          </p:stCondLst>
                                        </p:cTn>
                                        <p:tgtEl>
                                          <p:spTgt spid="13340"/>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13341"/>
                                        </p:tgtEl>
                                        <p:attrNameLst>
                                          <p:attrName>style.visibility</p:attrName>
                                        </p:attrNameLst>
                                      </p:cBhvr>
                                      <p:to>
                                        <p:strVal val="visible"/>
                                      </p:to>
                                    </p:set>
                                    <p:animEffect transition="in" filter="wipe(down)">
                                      <p:cBhvr>
                                        <p:cTn id="101" dur="580">
                                          <p:stCondLst>
                                            <p:cond delay="0"/>
                                          </p:stCondLst>
                                        </p:cTn>
                                        <p:tgtEl>
                                          <p:spTgt spid="13341"/>
                                        </p:tgtEl>
                                      </p:cBhvr>
                                    </p:animEffect>
                                    <p:anim calcmode="lin" valueType="num">
                                      <p:cBhvr>
                                        <p:cTn id="102" dur="1822" tmFilter="0,0; 0.14,0.36; 0.43,0.73; 0.71,0.91; 1.0,1.0">
                                          <p:stCondLst>
                                            <p:cond delay="0"/>
                                          </p:stCondLst>
                                        </p:cTn>
                                        <p:tgtEl>
                                          <p:spTgt spid="1334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334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334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334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3341"/>
                                        </p:tgtEl>
                                        <p:attrNameLst>
                                          <p:attrName>ppt_y</p:attrName>
                                        </p:attrNameLst>
                                      </p:cBhvr>
                                      <p:tavLst>
                                        <p:tav tm="0" fmla="#ppt_y-sin(pi*$)/81">
                                          <p:val>
                                            <p:fltVal val="0"/>
                                          </p:val>
                                        </p:tav>
                                        <p:tav tm="100000">
                                          <p:val>
                                            <p:fltVal val="1"/>
                                          </p:val>
                                        </p:tav>
                                      </p:tavLst>
                                    </p:anim>
                                    <p:animScale>
                                      <p:cBhvr>
                                        <p:cTn id="107" dur="26">
                                          <p:stCondLst>
                                            <p:cond delay="650"/>
                                          </p:stCondLst>
                                        </p:cTn>
                                        <p:tgtEl>
                                          <p:spTgt spid="13341"/>
                                        </p:tgtEl>
                                      </p:cBhvr>
                                      <p:to x="100000" y="60000"/>
                                    </p:animScale>
                                    <p:animScale>
                                      <p:cBhvr>
                                        <p:cTn id="108" dur="166" decel="50000">
                                          <p:stCondLst>
                                            <p:cond delay="676"/>
                                          </p:stCondLst>
                                        </p:cTn>
                                        <p:tgtEl>
                                          <p:spTgt spid="13341"/>
                                        </p:tgtEl>
                                      </p:cBhvr>
                                      <p:to x="100000" y="100000"/>
                                    </p:animScale>
                                    <p:animScale>
                                      <p:cBhvr>
                                        <p:cTn id="109" dur="26">
                                          <p:stCondLst>
                                            <p:cond delay="1312"/>
                                          </p:stCondLst>
                                        </p:cTn>
                                        <p:tgtEl>
                                          <p:spTgt spid="13341"/>
                                        </p:tgtEl>
                                      </p:cBhvr>
                                      <p:to x="100000" y="80000"/>
                                    </p:animScale>
                                    <p:animScale>
                                      <p:cBhvr>
                                        <p:cTn id="110" dur="166" decel="50000">
                                          <p:stCondLst>
                                            <p:cond delay="1338"/>
                                          </p:stCondLst>
                                        </p:cTn>
                                        <p:tgtEl>
                                          <p:spTgt spid="13341"/>
                                        </p:tgtEl>
                                      </p:cBhvr>
                                      <p:to x="100000" y="100000"/>
                                    </p:animScale>
                                    <p:animScale>
                                      <p:cBhvr>
                                        <p:cTn id="111" dur="26">
                                          <p:stCondLst>
                                            <p:cond delay="1642"/>
                                          </p:stCondLst>
                                        </p:cTn>
                                        <p:tgtEl>
                                          <p:spTgt spid="13341"/>
                                        </p:tgtEl>
                                      </p:cBhvr>
                                      <p:to x="100000" y="90000"/>
                                    </p:animScale>
                                    <p:animScale>
                                      <p:cBhvr>
                                        <p:cTn id="112" dur="166" decel="50000">
                                          <p:stCondLst>
                                            <p:cond delay="1668"/>
                                          </p:stCondLst>
                                        </p:cTn>
                                        <p:tgtEl>
                                          <p:spTgt spid="13341"/>
                                        </p:tgtEl>
                                      </p:cBhvr>
                                      <p:to x="100000" y="100000"/>
                                    </p:animScale>
                                    <p:animScale>
                                      <p:cBhvr>
                                        <p:cTn id="113" dur="26">
                                          <p:stCondLst>
                                            <p:cond delay="1808"/>
                                          </p:stCondLst>
                                        </p:cTn>
                                        <p:tgtEl>
                                          <p:spTgt spid="13341"/>
                                        </p:tgtEl>
                                      </p:cBhvr>
                                      <p:to x="100000" y="95000"/>
                                    </p:animScale>
                                    <p:animScale>
                                      <p:cBhvr>
                                        <p:cTn id="114" dur="166" decel="50000">
                                          <p:stCondLst>
                                            <p:cond delay="1834"/>
                                          </p:stCondLst>
                                        </p:cTn>
                                        <p:tgtEl>
                                          <p:spTgt spid="13341"/>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30" presetClass="entr" presetSubtype="0" fill="hold" grpId="0" nodeType="clickEffect">
                                  <p:stCondLst>
                                    <p:cond delay="0"/>
                                  </p:stCondLst>
                                  <p:iterate type="lt">
                                    <p:tmPct val="0"/>
                                  </p:iterate>
                                  <p:childTnLst>
                                    <p:set>
                                      <p:cBhvr>
                                        <p:cTn id="118" dur="1" fill="hold">
                                          <p:stCondLst>
                                            <p:cond delay="0"/>
                                          </p:stCondLst>
                                        </p:cTn>
                                        <p:tgtEl>
                                          <p:spTgt spid="13342"/>
                                        </p:tgtEl>
                                        <p:attrNameLst>
                                          <p:attrName>style.visibility</p:attrName>
                                        </p:attrNameLst>
                                      </p:cBhvr>
                                      <p:to>
                                        <p:strVal val="visible"/>
                                      </p:to>
                                    </p:set>
                                    <p:animEffect transition="in" filter="fade">
                                      <p:cBhvr>
                                        <p:cTn id="119" dur="1600" decel="100000"/>
                                        <p:tgtEl>
                                          <p:spTgt spid="13342"/>
                                        </p:tgtEl>
                                      </p:cBhvr>
                                    </p:animEffect>
                                    <p:anim calcmode="lin" valueType="num">
                                      <p:cBhvr>
                                        <p:cTn id="120" dur="1600" decel="100000" fill="hold"/>
                                        <p:tgtEl>
                                          <p:spTgt spid="13342"/>
                                        </p:tgtEl>
                                        <p:attrNameLst>
                                          <p:attrName>style.rotation</p:attrName>
                                        </p:attrNameLst>
                                      </p:cBhvr>
                                      <p:tavLst>
                                        <p:tav tm="0">
                                          <p:val>
                                            <p:fltVal val="-90"/>
                                          </p:val>
                                        </p:tav>
                                        <p:tav tm="100000">
                                          <p:val>
                                            <p:fltVal val="0"/>
                                          </p:val>
                                        </p:tav>
                                      </p:tavLst>
                                    </p:anim>
                                    <p:anim calcmode="lin" valueType="num">
                                      <p:cBhvr>
                                        <p:cTn id="121" dur="1600" decel="100000" fill="hold"/>
                                        <p:tgtEl>
                                          <p:spTgt spid="13342"/>
                                        </p:tgtEl>
                                        <p:attrNameLst>
                                          <p:attrName>ppt_x</p:attrName>
                                        </p:attrNameLst>
                                      </p:cBhvr>
                                      <p:tavLst>
                                        <p:tav tm="0">
                                          <p:val>
                                            <p:strVal val="#ppt_x+0.4"/>
                                          </p:val>
                                        </p:tav>
                                        <p:tav tm="100000">
                                          <p:val>
                                            <p:strVal val="#ppt_x-0.05"/>
                                          </p:val>
                                        </p:tav>
                                      </p:tavLst>
                                    </p:anim>
                                    <p:anim calcmode="lin" valueType="num">
                                      <p:cBhvr>
                                        <p:cTn id="122" dur="1600" decel="100000" fill="hold"/>
                                        <p:tgtEl>
                                          <p:spTgt spid="13342"/>
                                        </p:tgtEl>
                                        <p:attrNameLst>
                                          <p:attrName>ppt_y</p:attrName>
                                        </p:attrNameLst>
                                      </p:cBhvr>
                                      <p:tavLst>
                                        <p:tav tm="0">
                                          <p:val>
                                            <p:strVal val="#ppt_y-0.4"/>
                                          </p:val>
                                        </p:tav>
                                        <p:tav tm="100000">
                                          <p:val>
                                            <p:strVal val="#ppt_y+0.1"/>
                                          </p:val>
                                        </p:tav>
                                      </p:tavLst>
                                    </p:anim>
                                    <p:anim calcmode="lin" valueType="num">
                                      <p:cBhvr>
                                        <p:cTn id="123" dur="400" accel="100000" fill="hold">
                                          <p:stCondLst>
                                            <p:cond delay="1600"/>
                                          </p:stCondLst>
                                        </p:cTn>
                                        <p:tgtEl>
                                          <p:spTgt spid="13342"/>
                                        </p:tgtEl>
                                        <p:attrNameLst>
                                          <p:attrName>ppt_x</p:attrName>
                                        </p:attrNameLst>
                                      </p:cBhvr>
                                      <p:tavLst>
                                        <p:tav tm="0">
                                          <p:val>
                                            <p:strVal val="#ppt_x-0.05"/>
                                          </p:val>
                                        </p:tav>
                                        <p:tav tm="100000">
                                          <p:val>
                                            <p:strVal val="#ppt_x"/>
                                          </p:val>
                                        </p:tav>
                                      </p:tavLst>
                                    </p:anim>
                                    <p:anim calcmode="lin" valueType="num">
                                      <p:cBhvr>
                                        <p:cTn id="124" dur="400" accel="100000" fill="hold">
                                          <p:stCondLst>
                                            <p:cond delay="1600"/>
                                          </p:stCondLst>
                                        </p:cTn>
                                        <p:tgtEl>
                                          <p:spTgt spid="133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animBg="1"/>
      <p:bldP spid="13333" grpId="0" animBg="1"/>
      <p:bldP spid="13334" grpId="0" animBg="1"/>
      <p:bldP spid="13335" grpId="0" animBg="1"/>
      <p:bldP spid="13336" grpId="0" animBg="1"/>
      <p:bldP spid="13337" grpId="0" animBg="1"/>
      <p:bldP spid="13338" grpId="0" animBg="1"/>
      <p:bldP spid="13340" grpId="0" animBg="1"/>
      <p:bldP spid="13341" grpId="0" animBg="1"/>
      <p:bldP spid="133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97px-ASEAN_Flags.jpg"/>
          <p:cNvPicPr>
            <a:picLocks noChangeAspect="1"/>
          </p:cNvPicPr>
          <p:nvPr/>
        </p:nvPicPr>
        <p:blipFill>
          <a:blip r:embed="rId2"/>
          <a:stretch>
            <a:fillRect/>
          </a:stretch>
        </p:blipFill>
        <p:spPr>
          <a:xfrm>
            <a:off x="34290" y="0"/>
            <a:ext cx="9109710" cy="6858000"/>
          </a:xfrm>
          <a:prstGeom prst="rect">
            <a:avLst/>
          </a:prstGeom>
        </p:spPr>
      </p:pic>
      <p:sp>
        <p:nvSpPr>
          <p:cNvPr id="5" name="TextBox 4"/>
          <p:cNvSpPr txBox="1"/>
          <p:nvPr/>
        </p:nvSpPr>
        <p:spPr>
          <a:xfrm>
            <a:off x="5105400" y="6396335"/>
            <a:ext cx="4038600" cy="461665"/>
          </a:xfrm>
          <a:prstGeom prst="rect">
            <a:avLst/>
          </a:prstGeom>
          <a:solidFill>
            <a:schemeClr val="bg1"/>
          </a:solidFill>
        </p:spPr>
        <p:txBody>
          <a:bodyPr wrap="square" rtlCol="0">
            <a:spAutoFit/>
          </a:bodyPr>
          <a:lstStyle/>
          <a:p>
            <a:pPr algn="ctr"/>
            <a:r>
              <a:rPr lang="en-US" sz="2400" b="1" dirty="0" err="1">
                <a:latin typeface="Arial" panose="020B0604020202020204" pitchFamily="34" charset="0"/>
                <a:cs typeface="Arial" panose="020B0604020202020204" pitchFamily="34" charset="0"/>
              </a:rPr>
              <a:t>Cờ</a:t>
            </a:r>
            <a:r>
              <a:rPr lang="en-US" sz="2400" b="1" dirty="0">
                <a:latin typeface="Arial" panose="020B0604020202020204" pitchFamily="34" charset="0"/>
                <a:cs typeface="Arial" panose="020B0604020202020204" pitchFamily="34" charset="0"/>
              </a:rPr>
              <a:t> 10 </a:t>
            </a:r>
            <a:r>
              <a:rPr lang="en-US" sz="2400" b="1" dirty="0" err="1">
                <a:latin typeface="Arial" panose="020B0604020202020204" pitchFamily="34" charset="0"/>
                <a:cs typeface="Arial" panose="020B0604020202020204" pitchFamily="34" charset="0"/>
              </a:rPr>
              <a:t>nước</a:t>
            </a:r>
            <a:r>
              <a:rPr lang="en-US" sz="2400" b="1" dirty="0">
                <a:latin typeface="Arial" panose="020B0604020202020204" pitchFamily="34" charset="0"/>
                <a:cs typeface="Arial" panose="020B0604020202020204" pitchFamily="34" charset="0"/>
              </a:rPr>
              <a:t> ASEAN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60410.asean5.JPG"/>
          <p:cNvPicPr>
            <a:picLocks noGrp="1" noChangeAspect="1"/>
          </p:cNvPicPr>
          <p:nvPr>
            <p:ph sz="quarter" idx="1"/>
          </p:nvPr>
        </p:nvPicPr>
        <p:blipFill>
          <a:blip r:embed="rId2"/>
          <a:stretch>
            <a:fillRect/>
          </a:stretch>
        </p:blipFill>
        <p:spPr>
          <a:xfrm>
            <a:off x="76200" y="0"/>
            <a:ext cx="4572000" cy="3124200"/>
          </a:xfrm>
        </p:spPr>
      </p:pic>
      <p:pic>
        <p:nvPicPr>
          <p:cNvPr id="5" name="Picture 4" descr="cropped-asean.jpg"/>
          <p:cNvPicPr>
            <a:picLocks noChangeAspect="1"/>
          </p:cNvPicPr>
          <p:nvPr/>
        </p:nvPicPr>
        <p:blipFill>
          <a:blip r:embed="rId3"/>
          <a:stretch>
            <a:fillRect/>
          </a:stretch>
        </p:blipFill>
        <p:spPr>
          <a:xfrm>
            <a:off x="152400" y="3657600"/>
            <a:ext cx="8839200" cy="3124200"/>
          </a:xfrm>
          <a:prstGeom prst="rect">
            <a:avLst/>
          </a:prstGeom>
        </p:spPr>
      </p:pic>
      <p:pic>
        <p:nvPicPr>
          <p:cNvPr id="6" name="Picture 5" descr="hinh-12-be1baa3n-c491e1bb93-the1bba7-c491c3b4-cc3a1c-nc6b0e1bb9bc-e1bb9f-khu-ve1bbb1c-c491c3b4ng-nam-c3a11.png"/>
          <p:cNvPicPr>
            <a:picLocks noChangeAspect="1"/>
          </p:cNvPicPr>
          <p:nvPr/>
        </p:nvPicPr>
        <p:blipFill>
          <a:blip r:embed="rId4"/>
          <a:stretch>
            <a:fillRect/>
          </a:stretch>
        </p:blipFill>
        <p:spPr>
          <a:xfrm>
            <a:off x="4800600" y="0"/>
            <a:ext cx="4267200" cy="3124200"/>
          </a:xfrm>
          <a:prstGeom prst="rect">
            <a:avLst/>
          </a:prstGeom>
        </p:spPr>
      </p:pic>
      <p:sp>
        <p:nvSpPr>
          <p:cNvPr id="7" name="Rectangle 6"/>
          <p:cNvSpPr/>
          <p:nvPr/>
        </p:nvSpPr>
        <p:spPr>
          <a:xfrm>
            <a:off x="304800" y="3200400"/>
            <a:ext cx="8458200" cy="533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a:t>Hiệp</a:t>
            </a:r>
            <a:r>
              <a:rPr lang="en-US" b="1" dirty="0"/>
              <a:t> </a:t>
            </a:r>
            <a:r>
              <a:rPr lang="en-US" b="1" dirty="0" err="1"/>
              <a:t>hội</a:t>
            </a:r>
            <a:r>
              <a:rPr lang="en-US" b="1" dirty="0"/>
              <a:t> </a:t>
            </a:r>
            <a:r>
              <a:rPr lang="en-US" b="1" dirty="0" err="1"/>
              <a:t>các</a:t>
            </a:r>
            <a:r>
              <a:rPr lang="en-US" b="1" dirty="0"/>
              <a:t> </a:t>
            </a:r>
            <a:r>
              <a:rPr lang="en-US" b="1" dirty="0" err="1"/>
              <a:t>quốc</a:t>
            </a:r>
            <a:r>
              <a:rPr lang="en-US" b="1" dirty="0"/>
              <a:t> </a:t>
            </a:r>
            <a:r>
              <a:rPr lang="en-US" b="1" dirty="0" err="1"/>
              <a:t>gia</a:t>
            </a:r>
            <a:r>
              <a:rPr lang="en-US" b="1" dirty="0"/>
              <a:t> </a:t>
            </a:r>
            <a:r>
              <a:rPr lang="en-US" b="1" dirty="0" err="1"/>
              <a:t>Đông</a:t>
            </a:r>
            <a:r>
              <a:rPr lang="en-US" b="1" dirty="0"/>
              <a:t> Nam 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360" cap="sq">
            <a:solidFill>
              <a:srgbClr val="DA1F28"/>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336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5" name="Rectangle 28"/>
          <p:cNvSpPr>
            <a:spLocks noChangeArrowheads="1"/>
          </p:cNvSpPr>
          <p:nvPr/>
        </p:nvSpPr>
        <p:spPr bwMode="auto">
          <a:xfrm>
            <a:off x="3124200" y="23622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VIỆT NAM</a:t>
            </a:r>
          </a:p>
        </p:txBody>
      </p:sp>
      <p:pic>
        <p:nvPicPr>
          <p:cNvPr id="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95400"/>
            <a:ext cx="609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7"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1989138"/>
            <a:ext cx="5270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8"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086225"/>
            <a:ext cx="530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9"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86000"/>
            <a:ext cx="609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0"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1425" y="3106738"/>
            <a:ext cx="5603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1"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800225"/>
            <a:ext cx="609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2"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8825" y="3203575"/>
            <a:ext cx="5619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3"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4741863"/>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4" name="Picture 2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54225" y="2274888"/>
            <a:ext cx="454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5"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5638800"/>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16" name="Rectangle 29"/>
          <p:cNvSpPr>
            <a:spLocks noChangeArrowheads="1"/>
          </p:cNvSpPr>
          <p:nvPr/>
        </p:nvSpPr>
        <p:spPr bwMode="auto">
          <a:xfrm>
            <a:off x="1676400" y="16002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LÀO</a:t>
            </a:r>
          </a:p>
        </p:txBody>
      </p:sp>
      <p:sp>
        <p:nvSpPr>
          <p:cNvPr id="17" name="Rectangle 30"/>
          <p:cNvSpPr>
            <a:spLocks noChangeArrowheads="1"/>
          </p:cNvSpPr>
          <p:nvPr/>
        </p:nvSpPr>
        <p:spPr bwMode="auto">
          <a:xfrm>
            <a:off x="2057400" y="2590800"/>
            <a:ext cx="457200" cy="152400"/>
          </a:xfrm>
          <a:prstGeom prst="rect">
            <a:avLst/>
          </a:prstGeom>
          <a:solidFill>
            <a:srgbClr val="0000FF"/>
          </a:solidFill>
          <a:ln w="9360" cap="sq">
            <a:solidFill>
              <a:srgbClr val="000000"/>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CPC</a:t>
            </a:r>
          </a:p>
        </p:txBody>
      </p:sp>
      <p:sp>
        <p:nvSpPr>
          <p:cNvPr id="18" name="Rectangle 31"/>
          <p:cNvSpPr>
            <a:spLocks noChangeArrowheads="1"/>
          </p:cNvSpPr>
          <p:nvPr/>
        </p:nvSpPr>
        <p:spPr bwMode="auto">
          <a:xfrm>
            <a:off x="1447800" y="2209800"/>
            <a:ext cx="5334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THAILAN</a:t>
            </a:r>
          </a:p>
        </p:txBody>
      </p:sp>
      <p:sp>
        <p:nvSpPr>
          <p:cNvPr id="19" name="Rectangle 32"/>
          <p:cNvSpPr>
            <a:spLocks noChangeArrowheads="1"/>
          </p:cNvSpPr>
          <p:nvPr/>
        </p:nvSpPr>
        <p:spPr bwMode="auto">
          <a:xfrm>
            <a:off x="457200" y="20574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MYANMA</a:t>
            </a:r>
          </a:p>
        </p:txBody>
      </p:sp>
      <p:sp>
        <p:nvSpPr>
          <p:cNvPr id="20" name="Rectangle 33"/>
          <p:cNvSpPr>
            <a:spLocks noChangeArrowheads="1"/>
          </p:cNvSpPr>
          <p:nvPr/>
        </p:nvSpPr>
        <p:spPr bwMode="auto">
          <a:xfrm>
            <a:off x="2057400" y="3505200"/>
            <a:ext cx="533400" cy="152400"/>
          </a:xfrm>
          <a:prstGeom prst="rect">
            <a:avLst/>
          </a:prstGeom>
          <a:solidFill>
            <a:srgbClr val="DEF5FA"/>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MALAIXIA</a:t>
            </a:r>
          </a:p>
        </p:txBody>
      </p:sp>
      <p:sp>
        <p:nvSpPr>
          <p:cNvPr id="21" name="Rectangle 34"/>
          <p:cNvSpPr>
            <a:spLocks noChangeArrowheads="1"/>
          </p:cNvSpPr>
          <p:nvPr/>
        </p:nvSpPr>
        <p:spPr bwMode="auto">
          <a:xfrm>
            <a:off x="2362200" y="4267200"/>
            <a:ext cx="533400" cy="152400"/>
          </a:xfrm>
          <a:prstGeom prst="rect">
            <a:avLst/>
          </a:prstGeom>
          <a:solidFill>
            <a:srgbClr val="FFFFFF"/>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XINGAPO</a:t>
            </a:r>
          </a:p>
        </p:txBody>
      </p:sp>
      <p:sp>
        <p:nvSpPr>
          <p:cNvPr id="22" name="Rectangle 35"/>
          <p:cNvSpPr>
            <a:spLocks noChangeArrowheads="1"/>
          </p:cNvSpPr>
          <p:nvPr/>
        </p:nvSpPr>
        <p:spPr bwMode="auto">
          <a:xfrm>
            <a:off x="3962400" y="4919663"/>
            <a:ext cx="533400" cy="152400"/>
          </a:xfrm>
          <a:prstGeom prst="rect">
            <a:avLst/>
          </a:prstGeom>
          <a:solidFill>
            <a:srgbClr val="FFFFFF"/>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INDONỄXIA</a:t>
            </a:r>
          </a:p>
        </p:txBody>
      </p:sp>
      <p:sp>
        <p:nvSpPr>
          <p:cNvPr id="23" name="Rectangle 36"/>
          <p:cNvSpPr>
            <a:spLocks noChangeArrowheads="1"/>
          </p:cNvSpPr>
          <p:nvPr/>
        </p:nvSpPr>
        <p:spPr bwMode="auto">
          <a:xfrm>
            <a:off x="4648200" y="25146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PHILIPIN</a:t>
            </a:r>
          </a:p>
        </p:txBody>
      </p:sp>
      <p:sp>
        <p:nvSpPr>
          <p:cNvPr id="24" name="Rectangle 37"/>
          <p:cNvSpPr>
            <a:spLocks noChangeArrowheads="1"/>
          </p:cNvSpPr>
          <p:nvPr/>
        </p:nvSpPr>
        <p:spPr bwMode="auto">
          <a:xfrm>
            <a:off x="3810000" y="3429000"/>
            <a:ext cx="533400" cy="152400"/>
          </a:xfrm>
          <a:prstGeom prst="rect">
            <a:avLst/>
          </a:prstGeom>
          <a:solidFill>
            <a:srgbClr val="FFFF00"/>
          </a:solidFill>
          <a:ln w="9360" cap="sq">
            <a:solidFill>
              <a:srgbClr val="FFCC00"/>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BRUNEI</a:t>
            </a:r>
          </a:p>
        </p:txBody>
      </p:sp>
      <p:sp>
        <p:nvSpPr>
          <p:cNvPr id="25" name="Rectangle 38"/>
          <p:cNvSpPr>
            <a:spLocks noChangeArrowheads="1"/>
          </p:cNvSpPr>
          <p:nvPr/>
        </p:nvSpPr>
        <p:spPr bwMode="auto">
          <a:xfrm>
            <a:off x="6019800" y="5943600"/>
            <a:ext cx="5334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ĐOTIMO</a:t>
            </a:r>
          </a:p>
        </p:txBody>
      </p:sp>
      <p:sp>
        <p:nvSpPr>
          <p:cNvPr id="5145" name="Text Box 39"/>
          <p:cNvSpPr txBox="1">
            <a:spLocks noChangeArrowheads="1"/>
          </p:cNvSpPr>
          <p:nvPr/>
        </p:nvSpPr>
        <p:spPr bwMode="auto">
          <a:xfrm>
            <a:off x="0" y="0"/>
            <a:ext cx="9144000" cy="900113"/>
          </a:xfrm>
          <a:prstGeom prst="rect">
            <a:avLst/>
          </a:prstGeom>
          <a:solidFill>
            <a:srgbClr val="CCFFFF"/>
          </a:solidFill>
          <a:ln>
            <a:noFill/>
          </a:ln>
          <a:extLst>
            <a:ext uri="{91240B29-F687-4F45-9708-019B960494DF}">
              <a14:hiddenLine xmlns:a14="http://schemas.microsoft.com/office/drawing/2010/main" w="9525">
                <a:solidFill>
                  <a:srgbClr val="000000"/>
                </a:solidFill>
                <a:round/>
              </a14:hiddenLine>
            </a:ext>
          </a:extLst>
        </p:spPr>
        <p:txBody>
          <a:bodyPr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9pPr>
          </a:lstStyle>
          <a:p>
            <a:pPr eaLnBrk="1" hangingPunct="1"/>
            <a:r>
              <a:rPr lang="en-US" altLang="en-US" sz="2400" b="1">
                <a:solidFill>
                  <a:srgbClr val="000000"/>
                </a:solidFill>
                <a:latin typeface="Times New Roman" panose="02020603050405020304" pitchFamily="18" charset="0"/>
                <a:cs typeface="Times New Roman" panose="02020603050405020304" pitchFamily="18" charset="0"/>
              </a:rPr>
              <a:t>       </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5146" name="Text Box 16"/>
          <p:cNvSpPr txBox="1">
            <a:spLocks noChangeArrowheads="1"/>
          </p:cNvSpPr>
          <p:nvPr/>
        </p:nvSpPr>
        <p:spPr bwMode="auto">
          <a:xfrm>
            <a:off x="0" y="63039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Bản đồ các nước Đông Nam Á</a:t>
            </a:r>
          </a:p>
        </p:txBody>
      </p:sp>
      <p:sp>
        <p:nvSpPr>
          <p:cNvPr id="5147" name="Text Box 27"/>
          <p:cNvSpPr txBox="1">
            <a:spLocks noChangeArrowheads="1"/>
          </p:cNvSpPr>
          <p:nvPr/>
        </p:nvSpPr>
        <p:spPr bwMode="auto">
          <a:xfrm>
            <a:off x="1981200" y="214313"/>
            <a:ext cx="617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BÀI 5: CÁC NƯỚC ĐÔNG NAM 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par>
                          <p:cTn id="44" fill="hold">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linds(horizontal)">
                                      <p:cBhvr>
                                        <p:cTn id="61" dur="500"/>
                                        <p:tgtEl>
                                          <p:spTgt spid="8"/>
                                        </p:tgtEl>
                                      </p:cBhvr>
                                    </p:animEffect>
                                  </p:childTnLst>
                                </p:cTn>
                              </p:par>
                            </p:childTnLst>
                          </p:cTn>
                        </p:par>
                        <p:par>
                          <p:cTn id="62" fill="hold">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linds(horizontal)">
                                      <p:cBhvr>
                                        <p:cTn id="70" dur="500"/>
                                        <p:tgtEl>
                                          <p:spTgt spid="10"/>
                                        </p:tgtEl>
                                      </p:cBhvr>
                                    </p:animEffect>
                                  </p:childTnLst>
                                </p:cTn>
                              </p:par>
                            </p:childTnLst>
                          </p:cTn>
                        </p:par>
                        <p:par>
                          <p:cTn id="71" fill="hold">
                            <p:stCondLst>
                              <p:cond delay="500"/>
                            </p:stCondLst>
                            <p:childTnLst>
                              <p:par>
                                <p:cTn id="72" presetID="3" presetClass="entr" presetSubtype="1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blinds(horizontal)">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linds(horizontal)">
                                      <p:cBhvr>
                                        <p:cTn id="79" dur="500"/>
                                        <p:tgtEl>
                                          <p:spTgt spid="9"/>
                                        </p:tgtEl>
                                      </p:cBhvr>
                                    </p:animEffect>
                                  </p:childTnLst>
                                </p:cTn>
                              </p:par>
                            </p:childTnLst>
                          </p:cTn>
                        </p:par>
                        <p:par>
                          <p:cTn id="80" fill="hold">
                            <p:stCondLst>
                              <p:cond delay="500"/>
                            </p:stCondLst>
                            <p:childTnLst>
                              <p:par>
                                <p:cTn id="81" presetID="3" presetClass="entr" presetSubtype="1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blinds(horizontal)">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horizontal)">
                                      <p:cBhvr>
                                        <p:cTn id="88" dur="500"/>
                                        <p:tgtEl>
                                          <p:spTgt spid="13"/>
                                        </p:tgtEl>
                                      </p:cBhvr>
                                    </p:animEffect>
                                  </p:childTnLst>
                                </p:cTn>
                              </p:par>
                            </p:childTnLst>
                          </p:cTn>
                        </p:par>
                        <p:par>
                          <p:cTn id="89" fill="hold">
                            <p:stCondLst>
                              <p:cond delay="500"/>
                            </p:stCondLst>
                            <p:childTnLst>
                              <p:par>
                                <p:cTn id="90" presetID="3" presetClass="entr" presetSubtype="1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linds(horizontal)">
                                      <p:cBhvr>
                                        <p:cTn id="97" dur="500"/>
                                        <p:tgtEl>
                                          <p:spTgt spid="15"/>
                                        </p:tgtEl>
                                      </p:cBhvr>
                                    </p:animEffect>
                                  </p:childTnLst>
                                </p:cTn>
                              </p:par>
                            </p:childTnLst>
                          </p:cTn>
                        </p:par>
                        <p:par>
                          <p:cTn id="98" fill="hold">
                            <p:stCondLst>
                              <p:cond delay="500"/>
                            </p:stCondLst>
                            <p:childTnLst>
                              <p:par>
                                <p:cTn id="99" presetID="3" presetClass="entr" presetSubtype="1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54" name="Rectangle 39953">
            <a:extLst>
              <a:ext uri="{FF2B5EF4-FFF2-40B4-BE49-F238E27FC236}">
                <a16:creationId xmlns:a16="http://schemas.microsoft.com/office/drawing/2014/main" xmlns="" id="{201C88F9-E440-45DE-A776-9609EB590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14"/>
          <p:cNvSpPr>
            <a:spLocks noChangeArrowheads="1"/>
          </p:cNvSpPr>
          <p:nvPr/>
        </p:nvSpPr>
        <p:spPr bwMode="auto">
          <a:xfrm>
            <a:off x="628650" y="557189"/>
            <a:ext cx="2979507" cy="557189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a:solidFill>
                  <a:schemeClr val="tx1"/>
                </a:solidFill>
                <a:latin typeface="+mj-lt"/>
                <a:ea typeface="+mj-ea"/>
                <a:cs typeface="+mj-cs"/>
              </a:rPr>
              <a:t>MỘT SỐ HÌNH ẢNH CÁC KỲ HỘI NGHỊ CẤP CAO ASEAN</a:t>
            </a:r>
          </a:p>
        </p:txBody>
      </p:sp>
      <p:pic>
        <p:nvPicPr>
          <p:cNvPr id="39939" name="Picture 1"/>
          <p:cNvPicPr>
            <a:picLocks noChangeAspect="1"/>
          </p:cNvPicPr>
          <p:nvPr/>
        </p:nvPicPr>
        <p:blipFill rotWithShape="1">
          <a:blip r:embed="rId3"/>
          <a:srcRect l="15153" r="18159" b="3"/>
          <a:stretch/>
        </p:blipFill>
        <p:spPr bwMode="auto">
          <a:xfrm>
            <a:off x="3900094" y="374690"/>
            <a:ext cx="2481921" cy="2791183"/>
          </a:xfrm>
          <a:prstGeom prst="rect">
            <a:avLst/>
          </a:prstGeom>
          <a:noFill/>
        </p:spPr>
      </p:pic>
      <p:pic>
        <p:nvPicPr>
          <p:cNvPr id="39941" name="Picture 3"/>
          <p:cNvPicPr>
            <a:picLocks noChangeAspect="1"/>
          </p:cNvPicPr>
          <p:nvPr/>
        </p:nvPicPr>
        <p:blipFill rotWithShape="1">
          <a:blip r:embed="rId4"/>
          <a:srcRect l="25763" r="9684" b="-1"/>
          <a:stretch/>
        </p:blipFill>
        <p:spPr bwMode="auto">
          <a:xfrm>
            <a:off x="6522645" y="753250"/>
            <a:ext cx="2481921" cy="2412623"/>
          </a:xfrm>
          <a:prstGeom prst="rect">
            <a:avLst/>
          </a:prstGeom>
          <a:noFill/>
        </p:spPr>
      </p:pic>
      <p:pic>
        <p:nvPicPr>
          <p:cNvPr id="39940" name="Picture 2"/>
          <p:cNvPicPr>
            <a:picLocks noChangeAspect="1"/>
          </p:cNvPicPr>
          <p:nvPr/>
        </p:nvPicPr>
        <p:blipFill rotWithShape="1">
          <a:blip r:embed="rId5"/>
          <a:srcRect l="20967" r="18212" b="3"/>
          <a:stretch/>
        </p:blipFill>
        <p:spPr bwMode="auto">
          <a:xfrm>
            <a:off x="3900094" y="3337589"/>
            <a:ext cx="2481921" cy="2407538"/>
          </a:xfrm>
          <a:prstGeom prst="rect">
            <a:avLst/>
          </a:prstGeom>
          <a:noFill/>
        </p:spPr>
      </p:pic>
      <p:pic>
        <p:nvPicPr>
          <p:cNvPr id="39942" name="Picture 1"/>
          <p:cNvPicPr>
            <a:picLocks noChangeAspect="1"/>
          </p:cNvPicPr>
          <p:nvPr/>
        </p:nvPicPr>
        <p:blipFill rotWithShape="1">
          <a:blip r:embed="rId6"/>
          <a:srcRect l="29454" r="20589" b="-2"/>
          <a:stretch/>
        </p:blipFill>
        <p:spPr bwMode="auto">
          <a:xfrm>
            <a:off x="6522645" y="3337589"/>
            <a:ext cx="2481921" cy="2794618"/>
          </a:xfrm>
          <a:prstGeom prst="rect">
            <a:avLst/>
          </a:prstGeom>
          <a:noFill/>
        </p:spPr>
      </p:pic>
    </p:spTree>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9" name="Freeform: Shape 30728">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1" name="Arc 3073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22" name="Content Placeholder 2"/>
          <p:cNvSpPr>
            <a:spLocks noGrp="1"/>
          </p:cNvSpPr>
          <p:nvPr>
            <p:ph idx="1"/>
          </p:nvPr>
        </p:nvSpPr>
        <p:spPr>
          <a:xfrm>
            <a:off x="3335481" y="591344"/>
            <a:ext cx="5179868" cy="5585619"/>
          </a:xfrm>
        </p:spPr>
        <p:txBody>
          <a:bodyPr anchor="ctr">
            <a:normAutofit/>
          </a:bodyPr>
          <a:lstStyle/>
          <a:p>
            <a:pPr>
              <a:lnSpc>
                <a:spcPct val="90000"/>
              </a:lnSpc>
              <a:buFont typeface="Times New Roman" panose="02020603050405020304" pitchFamily="18" charset="0"/>
              <a:buNone/>
            </a:pPr>
            <a:r>
              <a:rPr lang="en-US" altLang="en-US" sz="2000" b="1">
                <a:latin typeface="Times New Roman" panose="02020603050405020304" pitchFamily="18" charset="0"/>
                <a:cs typeface="Times New Roman" panose="02020603050405020304" pitchFamily="18" charset="0"/>
              </a:rPr>
              <a:t>Hội nghị Cấp cao ASEAN lần 26 </a:t>
            </a:r>
          </a:p>
          <a:p>
            <a:pPr>
              <a:lnSpc>
                <a:spcPct val="90000"/>
              </a:lnSpc>
              <a:buFont typeface="Times New Roman" panose="02020603050405020304" pitchFamily="18" charset="0"/>
              <a:buNone/>
            </a:pPr>
            <a:r>
              <a:rPr lang="en-US" altLang="en-US" sz="2000" b="1">
                <a:latin typeface="Times New Roman" panose="02020603050405020304" pitchFamily="18" charset="0"/>
                <a:cs typeface="Times New Roman" panose="02020603050405020304" pitchFamily="18" charset="0"/>
              </a:rPr>
              <a:t>(tháng 4 năm 2015 tại Ma-lai-xi-a)</a:t>
            </a:r>
          </a:p>
          <a:p>
            <a:pPr marL="0" indent="0">
              <a:lnSpc>
                <a:spcPct val="90000"/>
              </a:lnSpc>
              <a:buNone/>
            </a:pPr>
            <a:r>
              <a:rPr lang="vi-VN" altLang="en-US" sz="2000">
                <a:latin typeface="Times New Roman" panose="02020603050405020304" pitchFamily="18" charset="0"/>
                <a:cs typeface="Times New Roman" panose="02020603050405020304" pitchFamily="18" charset="0"/>
              </a:rPr>
              <a:t>ASEAN dự kiến sẽ tiếp tục tuyên bố việc duy trì lập trường chung về vấn đề Biển Đông, đề cao sự cần thiết của việc duy trì hòa bình, ổn định, an ninh, an toàn hàng hải và hàng không ở Biển Đông. Các nước thành viên thống nhất việc giải quyết tranh chấp bằng biện pháp hòa bình trên cơ sở luật pháp quốc tế, thực hiện kiềm chế, không gây phức tạp tình hình, thực hiện nghiêm túc Tuyên bố ứng xử của các bên ở Biển Đông (DOC), nhất là Điều 5 (không làm thay đổi nguyên trạng ở Biển Đông) và sớm đạt được Bộ Quy tắc Ứng xử trên Biển Đông (COC). ASEAN cũng nhất trí thúc đẩy cùng Trung Quốc tăng tần suất trao đổi về thực hiện DOC và xây dựng COC. </a:t>
            </a:r>
          </a:p>
          <a:p>
            <a:pPr>
              <a:lnSpc>
                <a:spcPct val="90000"/>
              </a:lnSpc>
            </a:pPr>
            <a:endParaRPr lang="en-US" altLang="en-US" sz="2000">
              <a:latin typeface="Times New Roman" panose="02020603050405020304" pitchFamily="18" charset="0"/>
              <a:cs typeface="Times New Roman" panose="02020603050405020304" pitchFamily="18" charset="0"/>
            </a:endParaRPr>
          </a:p>
        </p:txBody>
      </p:sp>
      <p:sp>
        <p:nvSpPr>
          <p:cNvPr id="2" name="Right Arrow 1">
            <a:hlinkClick r:id="" action="ppaction://noaction"/>
          </p:cNvPr>
          <p:cNvSpPr/>
          <p:nvPr/>
        </p:nvSpPr>
        <p:spPr bwMode="auto">
          <a:xfrm>
            <a:off x="8153400" y="6096000"/>
            <a:ext cx="838200" cy="533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a:lstStyle/>
          <a:p>
            <a:pPr eaLnBrk="1" hangingPunct="1">
              <a:buClr>
                <a:srgbClr val="000000"/>
              </a:buClr>
              <a:buSzPct val="100000"/>
              <a:buFont typeface="Times New Roman" panose="02020603050405020304" pitchFamily="18" charset="0"/>
              <a:buNone/>
              <a:defRPr/>
            </a:pPr>
            <a:endParaRPr lang="en-US">
              <a:ln>
                <a:solidFill>
                  <a:srgbClr val="FF0000"/>
                </a:solidFill>
              </a:ln>
              <a:solidFill>
                <a:srgbClr val="FFFF00"/>
              </a:solidFill>
              <a:latin typeface=".VnTime" panose="020B7200000000000000" pitchFamily="34" charset="0"/>
            </a:endParaRPr>
          </a:p>
        </p:txBody>
      </p:sp>
    </p:spTree>
    <p:extLst>
      <p:ext uri="{BB962C8B-B14F-4D97-AF65-F5344CB8AC3E}">
        <p14:creationId xmlns:p14="http://schemas.microsoft.com/office/powerpoint/2010/main" val="481131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5" name="Text Box 65"/>
          <p:cNvSpPr txBox="1">
            <a:spLocks noChangeArrowheads="1"/>
          </p:cNvSpPr>
          <p:nvPr/>
        </p:nvSpPr>
        <p:spPr bwMode="auto">
          <a:xfrm>
            <a:off x="228600" y="502551"/>
            <a:ext cx="8305800" cy="646331"/>
          </a:xfrm>
          <a:prstGeom prst="rect">
            <a:avLst/>
          </a:prstGeom>
          <a:noFill/>
          <a:ln w="9525">
            <a:noFill/>
            <a:miter lim="800000"/>
          </a:ln>
          <a:effectLst/>
        </p:spPr>
        <p:txBody>
          <a:bodyPr wrap="square">
            <a:spAutoFit/>
          </a:bodyPr>
          <a:lstStyle/>
          <a:p>
            <a:pPr algn="ctr">
              <a:spcBef>
                <a:spcPct val="50000"/>
              </a:spcBef>
            </a:pPr>
            <a:r>
              <a:rPr lang="vi-VN" sz="3600" b="1" dirty="0">
                <a:solidFill>
                  <a:srgbClr val="0000CC"/>
                </a:solidFill>
                <a:latin typeface="Times New Roman" panose="02020603050405020304" pitchFamily="18" charset="0"/>
                <a:cs typeface="Times New Roman" panose="02020603050405020304" pitchFamily="18" charset="0"/>
              </a:rPr>
              <a:t>CÁC KỲ HỘI NGHỊ CẤP </a:t>
            </a:r>
            <a:r>
              <a:rPr lang="en-US" sz="3600" b="1" dirty="0">
                <a:solidFill>
                  <a:srgbClr val="0000CC"/>
                </a:solidFill>
                <a:latin typeface="Times New Roman" panose="02020603050405020304" pitchFamily="18" charset="0"/>
                <a:cs typeface="Times New Roman" panose="02020603050405020304" pitchFamily="18" charset="0"/>
              </a:rPr>
              <a:t>CAO</a:t>
            </a:r>
            <a:r>
              <a:rPr lang="en-US" sz="3600" b="1" dirty="0">
                <a:solidFill>
                  <a:srgbClr val="990033"/>
                </a:solidFill>
                <a:latin typeface="Times New Roman" panose="02020603050405020304" pitchFamily="18" charset="0"/>
                <a:cs typeface="Times New Roman" panose="02020603050405020304" pitchFamily="18" charset="0"/>
              </a:rPr>
              <a:t> </a:t>
            </a:r>
            <a:r>
              <a:rPr lang="en-US" sz="3600" b="1" dirty="0">
                <a:solidFill>
                  <a:srgbClr val="CC3300"/>
                </a:solidFill>
                <a:latin typeface="Times New Roman" panose="02020603050405020304" pitchFamily="18" charset="0"/>
                <a:cs typeface="Times New Roman" panose="02020603050405020304" pitchFamily="18" charset="0"/>
              </a:rPr>
              <a:t>ASEAN</a:t>
            </a:r>
          </a:p>
        </p:txBody>
      </p:sp>
      <p:sp>
        <p:nvSpPr>
          <p:cNvPr id="71746" name="Text Box 66"/>
          <p:cNvSpPr txBox="1">
            <a:spLocks noChangeArrowheads="1"/>
          </p:cNvSpPr>
          <p:nvPr/>
        </p:nvSpPr>
        <p:spPr bwMode="auto">
          <a:xfrm>
            <a:off x="228600" y="45219"/>
            <a:ext cx="1752600" cy="384721"/>
          </a:xfrm>
          <a:prstGeom prst="rect">
            <a:avLst/>
          </a:prstGeom>
          <a:solidFill>
            <a:srgbClr val="00FF00"/>
          </a:solidFill>
          <a:ln w="38100" algn="ctr">
            <a:solidFill>
              <a:srgbClr val="0000CC"/>
            </a:solidFill>
            <a:miter lim="800000"/>
          </a:ln>
          <a:effectLst/>
        </p:spPr>
        <p:txBody>
          <a:bodyPr wrap="square">
            <a:spAutoFit/>
          </a:bodyPr>
          <a:lstStyle/>
          <a:p>
            <a:pPr algn="ctr">
              <a:spcBef>
                <a:spcPct val="50000"/>
              </a:spcBef>
            </a:pPr>
            <a:r>
              <a:rPr lang="vi-VN" sz="1900" b="1" dirty="0">
                <a:solidFill>
                  <a:srgbClr val="CC3300"/>
                </a:solidFill>
                <a:latin typeface="Times New Roman" panose="02020603050405020304" pitchFamily="18" charset="0"/>
                <a:cs typeface="Times New Roman" panose="02020603050405020304" pitchFamily="18" charset="0"/>
              </a:rPr>
              <a:t>THÔNG TIN</a:t>
            </a:r>
            <a:endParaRPr lang="en-US" sz="1900" b="1" dirty="0">
              <a:solidFill>
                <a:srgbClr val="CC3300"/>
              </a:solidFill>
              <a:latin typeface="Times New Roman" panose="02020603050405020304" pitchFamily="18" charset="0"/>
              <a:cs typeface="Times New Roman" panose="02020603050405020304" pitchFamily="18" charset="0"/>
            </a:endParaRPr>
          </a:p>
        </p:txBody>
      </p:sp>
      <p:pic>
        <p:nvPicPr>
          <p:cNvPr id="39" name="Picture 2" descr="https://thanhtra.com.vn/portals/0/news_images/2017/04/khaithacanh/infographics_1493395038_58.jpg?dpi=150&amp;quality=100&amp;w=630&amp;mode=crop&amp;anchor=topcenter&amp;scale=both"/>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52400" y="1148882"/>
            <a:ext cx="8763000" cy="49471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4611" y="6372999"/>
            <a:ext cx="8382000" cy="369332"/>
          </a:xfrm>
          <a:prstGeom prst="rect">
            <a:avLst/>
          </a:prstGeom>
        </p:spPr>
        <p:txBody>
          <a:bodyPr wrap="square">
            <a:spAutoFit/>
          </a:bodyPr>
          <a:lstStyle/>
          <a:p>
            <a:r>
              <a:rPr lang="en-US" dirty="0"/>
              <a:t>https://thanhtra.com.vn/quoc-te/ASEAN-va-cac-ky-Hoi-nghi-Cap-cao-118382.html</a:t>
            </a:r>
          </a:p>
        </p:txBody>
      </p:sp>
      <p:sp>
        <p:nvSpPr>
          <p:cNvPr id="7" name="Rectangle 6"/>
          <p:cNvSpPr/>
          <p:nvPr/>
        </p:nvSpPr>
        <p:spPr>
          <a:xfrm>
            <a:off x="2224435" y="111714"/>
            <a:ext cx="4314130" cy="369332"/>
          </a:xfrm>
          <a:prstGeom prst="rect">
            <a:avLst/>
          </a:prstGeom>
        </p:spPr>
        <p:txBody>
          <a:bodyPr wrap="none">
            <a:spAutoFit/>
          </a:bodyPr>
          <a:lstStyle/>
          <a:p>
            <a:r>
              <a:rPr lang="en-US" dirty="0"/>
              <a:t>https://asean2020.vn/web/asean/trang-chu</a:t>
            </a:r>
          </a:p>
        </p:txBody>
      </p:sp>
      <p:pic>
        <p:nvPicPr>
          <p:cNvPr id="1026" name="Picture 2"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23px-Flag_of_Malaysia.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3px-Flag_of_the_Philippine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23px-Flag_of_Singapo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3px-Flag_of_Thailand.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23px-Flag_of_Vietnam.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23px-Flag_of_Cambodia.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23px-Flag_of_Laos.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3px-Flag_of_Malaysia.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23px-Flag_of_the_Philippine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3px-Flag_of_Singapo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23px-Flag_of_Thailand.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23px-Flag_of_Vietnam.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23px-Flag_of_Cambodia.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23px-Flag_of_Myanmar.sv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23px-Flag_of_Malaysia.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23px-Flag_of_Laos.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23px-Flag_of_the_Philippine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23px-Flag_of_Singapo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23px-Flag_of_Thailand.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23px-Flag_of_Vietnam.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sean Logo"/>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66700" y="228600"/>
            <a:ext cx="8382000" cy="6278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90800" y="228600"/>
            <a:ext cx="3124200" cy="579438"/>
          </a:xfrm>
          <a:prstGeom prst="rect">
            <a:avLst/>
          </a:prstGeom>
          <a:noFill/>
          <a:ln w="9525">
            <a:noFill/>
            <a:miter lim="800000"/>
          </a:ln>
          <a:effectLst/>
        </p:spPr>
        <p:txBody>
          <a:bodyPr>
            <a:spAutoFit/>
          </a:bodyPr>
          <a:lstStyle/>
          <a:p>
            <a:pPr algn="ctr" eaLnBrk="0" hangingPunct="0">
              <a:spcBef>
                <a:spcPct val="50000"/>
              </a:spcBef>
            </a:pPr>
            <a:r>
              <a:rPr lang="en-US" sz="3200" b="1">
                <a:solidFill>
                  <a:srgbClr val="CC0000"/>
                </a:solidFill>
                <a:latin typeface="Times New Roman" panose="02020603050405020304" pitchFamily="18" charset="0"/>
              </a:rPr>
              <a:t>BÀI TẬP</a:t>
            </a:r>
          </a:p>
        </p:txBody>
      </p:sp>
      <p:sp>
        <p:nvSpPr>
          <p:cNvPr id="11267" name="Text Box 3"/>
          <p:cNvSpPr txBox="1">
            <a:spLocks noChangeArrowheads="1"/>
          </p:cNvSpPr>
          <p:nvPr/>
        </p:nvSpPr>
        <p:spPr bwMode="auto">
          <a:xfrm>
            <a:off x="609600" y="762000"/>
            <a:ext cx="6629400" cy="51911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Khoanh tròn vào câu trả lời đúng nhất.</a:t>
            </a:r>
          </a:p>
        </p:txBody>
      </p:sp>
      <p:sp>
        <p:nvSpPr>
          <p:cNvPr id="11268" name="Text Box 4"/>
          <p:cNvSpPr txBox="1">
            <a:spLocks noChangeArrowheads="1"/>
          </p:cNvSpPr>
          <p:nvPr/>
        </p:nvSpPr>
        <p:spPr bwMode="auto">
          <a:xfrm>
            <a:off x="304800" y="1371600"/>
            <a:ext cx="8610600" cy="3754874"/>
          </a:xfrm>
          <a:prstGeom prst="rect">
            <a:avLst/>
          </a:prstGeom>
          <a:noFill/>
          <a:ln w="9525">
            <a:noFill/>
            <a:miter lim="800000"/>
          </a:ln>
          <a:effectLst/>
        </p:spPr>
        <p:txBody>
          <a:bodyPr wrap="square">
            <a:spAutoFit/>
          </a:bodyPr>
          <a:lstStyle/>
          <a:p>
            <a:pPr eaLnBrk="0" hangingPunct="0">
              <a:spcBef>
                <a:spcPct val="50000"/>
              </a:spcBef>
            </a:pPr>
            <a:r>
              <a:rPr lang="en-US" sz="2800" dirty="0">
                <a:solidFill>
                  <a:srgbClr val="CC0000"/>
                </a:solidFill>
                <a:latin typeface="Times New Roman" panose="02020603050405020304" pitchFamily="18" charset="0"/>
              </a:rPr>
              <a:t>1/ </a:t>
            </a:r>
            <a:r>
              <a:rPr lang="en-US" sz="2800" dirty="0" err="1">
                <a:solidFill>
                  <a:srgbClr val="CC0000"/>
                </a:solidFill>
                <a:latin typeface="Times New Roman" panose="02020603050405020304" pitchFamily="18" charset="0"/>
              </a:rPr>
              <a:t>Ba</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nước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đầu</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tiên</a:t>
            </a:r>
            <a:r>
              <a:rPr lang="en-US" sz="2800" dirty="0">
                <a:solidFill>
                  <a:srgbClr val="CC0000"/>
                </a:solidFill>
                <a:latin typeface="Times New Roman" panose="02020603050405020304" pitchFamily="18" charset="0"/>
              </a:rPr>
              <a:t> ở </a:t>
            </a:r>
            <a:r>
              <a:rPr lang="en-US" sz="2800" dirty="0" err="1">
                <a:solidFill>
                  <a:srgbClr val="CC0000"/>
                </a:solidFill>
                <a:latin typeface="Times New Roman" panose="02020603050405020304" pitchFamily="18" charset="0"/>
              </a:rPr>
              <a:t>Đông</a:t>
            </a:r>
            <a:r>
              <a:rPr lang="en-US" sz="2800" dirty="0">
                <a:solidFill>
                  <a:srgbClr val="CC0000"/>
                </a:solidFill>
                <a:latin typeface="Times New Roman" panose="02020603050405020304" pitchFamily="18" charset="0"/>
              </a:rPr>
              <a:t> Nam Á </a:t>
            </a:r>
            <a:r>
              <a:rPr lang="en-US" sz="2800" dirty="0" err="1">
                <a:solidFill>
                  <a:srgbClr val="CC0000"/>
                </a:solidFill>
                <a:latin typeface="Times New Roman" panose="02020603050405020304" pitchFamily="18" charset="0"/>
              </a:rPr>
              <a:t>giành</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được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độc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lập</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là</a:t>
            </a:r>
            <a:r>
              <a:rPr lang="en-US" sz="2800" dirty="0">
                <a:solidFill>
                  <a:srgbClr val="CC0000"/>
                </a:solidFill>
                <a:latin typeface="Times New Roman" panose="02020603050405020304" pitchFamily="18" charset="0"/>
              </a:rPr>
              <a:t> :</a:t>
            </a:r>
          </a:p>
          <a:p>
            <a:pPr eaLnBrk="0" hangingPunct="0">
              <a:spcBef>
                <a:spcPct val="50000"/>
              </a:spcBef>
            </a:pPr>
            <a:r>
              <a:rPr lang="en-US" sz="2800" dirty="0">
                <a:solidFill>
                  <a:srgbClr val="CC0000"/>
                </a:solidFill>
                <a:latin typeface="Times New Roman" panose="02020603050405020304" pitchFamily="18" charset="0"/>
              </a:rPr>
              <a:t>   </a:t>
            </a:r>
            <a:r>
              <a:rPr lang="en-US" sz="2800" dirty="0">
                <a:solidFill>
                  <a:srgbClr val="009900"/>
                </a:solidFill>
                <a:latin typeface="Times New Roman" panose="02020603050405020304" pitchFamily="18" charset="0"/>
              </a:rPr>
              <a:t>A. In-</a:t>
            </a:r>
            <a:r>
              <a:rPr lang="en-US" sz="2800" dirty="0" err="1">
                <a:solidFill>
                  <a:srgbClr val="009900"/>
                </a:solidFill>
                <a:latin typeface="Times New Roman" panose="02020603050405020304" pitchFamily="18" charset="0"/>
              </a:rPr>
              <a:t>đô</a:t>
            </a:r>
            <a:r>
              <a:rPr lang="en-US" sz="2800" dirty="0">
                <a:solidFill>
                  <a:srgbClr val="009900"/>
                </a:solidFill>
                <a:latin typeface="Times New Roman" panose="02020603050405020304" pitchFamily="18" charset="0"/>
              </a:rPr>
              <a:t>-</a:t>
            </a:r>
            <a:r>
              <a:rPr lang="en-US" sz="2800" dirty="0" err="1">
                <a:solidFill>
                  <a:srgbClr val="009900"/>
                </a:solidFill>
                <a:latin typeface="Times New Roman" panose="02020603050405020304" pitchFamily="18" charset="0"/>
              </a:rPr>
              <a:t>nê</a:t>
            </a:r>
            <a:r>
              <a:rPr lang="en-US" sz="2800" dirty="0">
                <a:solidFill>
                  <a:srgbClr val="009900"/>
                </a:solidFill>
                <a:latin typeface="Times New Roman" panose="02020603050405020304" pitchFamily="18" charset="0"/>
              </a:rPr>
              <a:t>-xi-a, </a:t>
            </a:r>
            <a:r>
              <a:rPr lang="en-US" sz="2800" dirty="0" err="1">
                <a:solidFill>
                  <a:srgbClr val="009900"/>
                </a:solidFill>
                <a:latin typeface="Times New Roman" panose="02020603050405020304" pitchFamily="18" charset="0"/>
              </a:rPr>
              <a:t>Việt</a:t>
            </a:r>
            <a:r>
              <a:rPr lang="en-US" sz="2800" dirty="0">
                <a:solidFill>
                  <a:srgbClr val="009900"/>
                </a:solidFill>
                <a:latin typeface="Times New Roman" panose="02020603050405020304" pitchFamily="18" charset="0"/>
              </a:rPr>
              <a:t> Nam, </a:t>
            </a:r>
            <a:r>
              <a:rPr lang="en-US" sz="2800" dirty="0" err="1">
                <a:solidFill>
                  <a:srgbClr val="009900"/>
                </a:solidFill>
                <a:latin typeface="VNI-Times" pitchFamily="2" charset="0"/>
              </a:rPr>
              <a:t>Laøo</a:t>
            </a:r>
            <a:r>
              <a:rPr lang="en-US" sz="2800" dirty="0">
                <a:solidFill>
                  <a:srgbClr val="009900"/>
                </a:solidFill>
                <a:latin typeface="Times New Roman" panose="02020603050405020304" pitchFamily="18" charset="0"/>
              </a:rPr>
              <a:t>.</a:t>
            </a:r>
          </a:p>
          <a:p>
            <a:pPr eaLnBrk="0" hangingPunct="0">
              <a:spcBef>
                <a:spcPct val="50000"/>
              </a:spcBef>
            </a:pPr>
            <a:r>
              <a:rPr lang="en-US" sz="2800" dirty="0">
                <a:solidFill>
                  <a:srgbClr val="009900"/>
                </a:solidFill>
                <a:latin typeface="Times New Roman" panose="02020603050405020304" pitchFamily="18" charset="0"/>
              </a:rPr>
              <a:t>   B. In-</a:t>
            </a:r>
            <a:r>
              <a:rPr lang="en-US" sz="2800" dirty="0" err="1">
                <a:solidFill>
                  <a:srgbClr val="009900"/>
                </a:solidFill>
                <a:latin typeface="Times New Roman" panose="02020603050405020304" pitchFamily="18" charset="0"/>
              </a:rPr>
              <a:t>đô</a:t>
            </a:r>
            <a:r>
              <a:rPr lang="en-US" sz="2800" dirty="0">
                <a:solidFill>
                  <a:srgbClr val="009900"/>
                </a:solidFill>
                <a:latin typeface="Times New Roman" panose="02020603050405020304" pitchFamily="18" charset="0"/>
              </a:rPr>
              <a:t>-</a:t>
            </a:r>
            <a:r>
              <a:rPr lang="en-US" sz="2800" dirty="0" err="1">
                <a:solidFill>
                  <a:srgbClr val="009900"/>
                </a:solidFill>
                <a:latin typeface="Times New Roman" panose="02020603050405020304" pitchFamily="18" charset="0"/>
              </a:rPr>
              <a:t>nê</a:t>
            </a:r>
            <a:r>
              <a:rPr lang="en-US" sz="2800" dirty="0">
                <a:solidFill>
                  <a:srgbClr val="009900"/>
                </a:solidFill>
                <a:latin typeface="Times New Roman" panose="02020603050405020304" pitchFamily="18" charset="0"/>
              </a:rPr>
              <a:t>-xi-a, Phi –lip-pin, </a:t>
            </a:r>
            <a:r>
              <a:rPr lang="en-US" sz="2800" dirty="0" err="1">
                <a:solidFill>
                  <a:srgbClr val="009900"/>
                </a:solidFill>
                <a:latin typeface="Times New Roman" panose="02020603050405020304" pitchFamily="18" charset="0"/>
              </a:rPr>
              <a:t>Lào</a:t>
            </a:r>
            <a:r>
              <a:rPr lang="en-US" sz="2800" dirty="0">
                <a:solidFill>
                  <a:srgbClr val="009900"/>
                </a:solidFill>
                <a:latin typeface="Times New Roman" panose="02020603050405020304" pitchFamily="18" charset="0"/>
              </a:rPr>
              <a:t>.</a:t>
            </a:r>
          </a:p>
          <a:p>
            <a:pPr eaLnBrk="0" hangingPunct="0">
              <a:spcBef>
                <a:spcPct val="50000"/>
              </a:spcBef>
            </a:pPr>
            <a:r>
              <a:rPr lang="en-US" sz="2800" dirty="0">
                <a:solidFill>
                  <a:srgbClr val="009900"/>
                </a:solidFill>
                <a:latin typeface="Times New Roman" panose="02020603050405020304" pitchFamily="18" charset="0"/>
              </a:rPr>
              <a:t>   C. </a:t>
            </a:r>
            <a:r>
              <a:rPr lang="en-US" sz="2800" dirty="0" err="1">
                <a:solidFill>
                  <a:srgbClr val="009900"/>
                </a:solidFill>
                <a:latin typeface="Times New Roman" panose="02020603050405020304" pitchFamily="18" charset="0"/>
              </a:rPr>
              <a:t>Miến</a:t>
            </a:r>
            <a:r>
              <a:rPr lang="en-US" sz="2800" dirty="0">
                <a:solidFill>
                  <a:srgbClr val="009900"/>
                </a:solidFill>
                <a:latin typeface="Times New Roman" panose="02020603050405020304" pitchFamily="18" charset="0"/>
              </a:rPr>
              <a:t> </a:t>
            </a:r>
            <a:r>
              <a:rPr lang="en-US" sz="2800" dirty="0" err="1">
                <a:solidFill>
                  <a:srgbClr val="009900"/>
                </a:solidFill>
                <a:latin typeface="Times New Roman" panose="02020603050405020304" pitchFamily="18" charset="0"/>
              </a:rPr>
              <a:t>Điện</a:t>
            </a:r>
            <a:r>
              <a:rPr lang="en-US" sz="2800" dirty="0">
                <a:solidFill>
                  <a:srgbClr val="009900"/>
                </a:solidFill>
                <a:latin typeface="Times New Roman" panose="02020603050405020304" pitchFamily="18" charset="0"/>
              </a:rPr>
              <a:t>, Ma-</a:t>
            </a:r>
            <a:r>
              <a:rPr lang="en-US" sz="2800" dirty="0" err="1">
                <a:solidFill>
                  <a:srgbClr val="009900"/>
                </a:solidFill>
                <a:latin typeface="Times New Roman" panose="02020603050405020304" pitchFamily="18" charset="0"/>
              </a:rPr>
              <a:t>lai</a:t>
            </a:r>
            <a:r>
              <a:rPr lang="en-US" sz="2800" dirty="0">
                <a:solidFill>
                  <a:srgbClr val="009900"/>
                </a:solidFill>
                <a:latin typeface="Times New Roman" panose="02020603050405020304" pitchFamily="18" charset="0"/>
              </a:rPr>
              <a:t>-xi-a, </a:t>
            </a:r>
            <a:r>
              <a:rPr lang="en-US" sz="2800" dirty="0" err="1">
                <a:solidFill>
                  <a:srgbClr val="009900"/>
                </a:solidFill>
                <a:latin typeface="Times New Roman" panose="02020603050405020304" pitchFamily="18" charset="0"/>
              </a:rPr>
              <a:t>Việt</a:t>
            </a:r>
            <a:r>
              <a:rPr lang="en-US" sz="2800" dirty="0">
                <a:solidFill>
                  <a:srgbClr val="009900"/>
                </a:solidFill>
                <a:latin typeface="Times New Roman" panose="02020603050405020304" pitchFamily="18" charset="0"/>
              </a:rPr>
              <a:t> Nam.</a:t>
            </a:r>
          </a:p>
          <a:p>
            <a:pPr eaLnBrk="0" hangingPunct="0">
              <a:spcBef>
                <a:spcPct val="50000"/>
              </a:spcBef>
            </a:pPr>
            <a:r>
              <a:rPr lang="en-US" sz="2800" dirty="0">
                <a:solidFill>
                  <a:srgbClr val="009900"/>
                </a:solidFill>
                <a:latin typeface="Times New Roman" panose="02020603050405020304" pitchFamily="18" charset="0"/>
              </a:rPr>
              <a:t>   D. Ma-</a:t>
            </a:r>
            <a:r>
              <a:rPr lang="en-US" sz="2800" dirty="0" err="1">
                <a:solidFill>
                  <a:srgbClr val="009900"/>
                </a:solidFill>
                <a:latin typeface="Times New Roman" panose="02020603050405020304" pitchFamily="18" charset="0"/>
              </a:rPr>
              <a:t>lai</a:t>
            </a:r>
            <a:r>
              <a:rPr lang="en-US" sz="2800" dirty="0">
                <a:solidFill>
                  <a:srgbClr val="009900"/>
                </a:solidFill>
                <a:latin typeface="Times New Roman" panose="02020603050405020304" pitchFamily="18" charset="0"/>
              </a:rPr>
              <a:t>-xi-a, </a:t>
            </a:r>
            <a:r>
              <a:rPr lang="en-US" sz="2800" dirty="0" err="1">
                <a:solidFill>
                  <a:srgbClr val="009900"/>
                </a:solidFill>
                <a:latin typeface="Times New Roman" panose="02020603050405020304" pitchFamily="18" charset="0"/>
              </a:rPr>
              <a:t>Miến</a:t>
            </a:r>
            <a:r>
              <a:rPr lang="en-US" sz="2800" dirty="0">
                <a:solidFill>
                  <a:srgbClr val="009900"/>
                </a:solidFill>
                <a:latin typeface="Times New Roman" panose="02020603050405020304" pitchFamily="18" charset="0"/>
              </a:rPr>
              <a:t> </a:t>
            </a:r>
            <a:r>
              <a:rPr lang="en-US" sz="2800" dirty="0" err="1">
                <a:solidFill>
                  <a:srgbClr val="009900"/>
                </a:solidFill>
                <a:latin typeface="Times New Roman" panose="02020603050405020304" pitchFamily="18" charset="0"/>
              </a:rPr>
              <a:t>Điện</a:t>
            </a:r>
            <a:r>
              <a:rPr lang="en-US" sz="2800" dirty="0">
                <a:solidFill>
                  <a:srgbClr val="009900"/>
                </a:solidFill>
                <a:latin typeface="Times New Roman" panose="02020603050405020304" pitchFamily="18" charset="0"/>
              </a:rPr>
              <a:t>, Phi-lip-pin.</a:t>
            </a:r>
          </a:p>
          <a:p>
            <a:pPr eaLnBrk="0" hangingPunct="0">
              <a:spcBef>
                <a:spcPct val="50000"/>
              </a:spcBef>
            </a:pPr>
            <a:endParaRPr lang="en-US" sz="2800" dirty="0">
              <a:solidFill>
                <a:srgbClr val="FFFF00"/>
              </a:solidFill>
              <a:latin typeface="Times New Roman" panose="02020603050405020304" pitchFamily="18" charset="0"/>
            </a:endParaRPr>
          </a:p>
        </p:txBody>
      </p:sp>
      <p:sp>
        <p:nvSpPr>
          <p:cNvPr id="11269" name="Oval 5"/>
          <p:cNvSpPr>
            <a:spLocks noChangeArrowheads="1"/>
          </p:cNvSpPr>
          <p:nvPr/>
        </p:nvSpPr>
        <p:spPr bwMode="auto">
          <a:xfrm>
            <a:off x="533400" y="6019800"/>
            <a:ext cx="533400" cy="533400"/>
          </a:xfrm>
          <a:prstGeom prst="ellipse">
            <a:avLst/>
          </a:prstGeom>
          <a:noFill/>
          <a:ln w="38100">
            <a:solidFill>
              <a:srgbClr val="CC0000"/>
            </a:solidFill>
            <a:round/>
          </a:ln>
          <a:effectLst/>
        </p:spPr>
        <p:txBody>
          <a:bodyPr wrap="none" anchor="ctr"/>
          <a:lstStyle/>
          <a:p>
            <a:endParaRPr lang="en-US"/>
          </a:p>
        </p:txBody>
      </p:sp>
      <p:sp>
        <p:nvSpPr>
          <p:cNvPr id="11270" name="Oval 6"/>
          <p:cNvSpPr>
            <a:spLocks noChangeArrowheads="1"/>
          </p:cNvSpPr>
          <p:nvPr/>
        </p:nvSpPr>
        <p:spPr bwMode="auto">
          <a:xfrm>
            <a:off x="533400" y="2057400"/>
            <a:ext cx="533400" cy="457200"/>
          </a:xfrm>
          <a:prstGeom prst="ellipse">
            <a:avLst/>
          </a:prstGeom>
          <a:noFill/>
          <a:ln w="38100">
            <a:solidFill>
              <a:srgbClr val="CC0000"/>
            </a:solidFill>
            <a:round/>
          </a:ln>
          <a:effectLst/>
        </p:spPr>
        <p:txBody>
          <a:bodyPr wrap="none" anchor="ctr"/>
          <a:lstStyle/>
          <a:p>
            <a:endParaRPr lang="en-US"/>
          </a:p>
        </p:txBody>
      </p:sp>
      <p:sp>
        <p:nvSpPr>
          <p:cNvPr id="11271" name="Text Box 7"/>
          <p:cNvSpPr txBox="1">
            <a:spLocks noChangeArrowheads="1"/>
          </p:cNvSpPr>
          <p:nvPr/>
        </p:nvSpPr>
        <p:spPr bwMode="auto">
          <a:xfrm>
            <a:off x="304800" y="4724400"/>
            <a:ext cx="8153400" cy="1801813"/>
          </a:xfrm>
          <a:prstGeom prst="rect">
            <a:avLst/>
          </a:prstGeom>
          <a:noFill/>
          <a:ln w="9525">
            <a:noFill/>
            <a:miter lim="800000"/>
          </a:ln>
          <a:effectLst/>
        </p:spPr>
        <p:txBody>
          <a:bodyPr>
            <a:spAutoFit/>
          </a:bodyPr>
          <a:lstStyle/>
          <a:p>
            <a:pPr marL="342900" indent="-342900" eaLnBrk="0" hangingPunct="0">
              <a:spcBef>
                <a:spcPct val="50000"/>
              </a:spcBef>
            </a:pPr>
            <a:r>
              <a:rPr lang="en-US" sz="2800" dirty="0">
                <a:solidFill>
                  <a:srgbClr val="CC0000"/>
                </a:solidFill>
                <a:latin typeface="Times New Roman" panose="02020603050405020304" pitchFamily="18" charset="0"/>
              </a:rPr>
              <a:t>2/ ASEAN </a:t>
            </a:r>
            <a:r>
              <a:rPr lang="en-US" sz="2800" dirty="0" err="1">
                <a:solidFill>
                  <a:srgbClr val="CC0000"/>
                </a:solidFill>
                <a:latin typeface="Times New Roman" panose="02020603050405020304" pitchFamily="18" charset="0"/>
              </a:rPr>
              <a:t>được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thành</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lập</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vào</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thời</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gian</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nào</a:t>
            </a:r>
            <a:r>
              <a:rPr lang="en-US" sz="2800" dirty="0">
                <a:solidFill>
                  <a:srgbClr val="CC0000"/>
                </a:solidFill>
                <a:latin typeface="Times New Roman" panose="02020603050405020304" pitchFamily="18" charset="0"/>
              </a:rPr>
              <a:t> ?</a:t>
            </a:r>
          </a:p>
          <a:p>
            <a:pPr marL="342900" indent="-342900" eaLnBrk="0" hangingPunct="0">
              <a:spcBef>
                <a:spcPct val="50000"/>
              </a:spcBef>
            </a:pPr>
            <a:r>
              <a:rPr lang="en-US" sz="2800" dirty="0">
                <a:solidFill>
                  <a:srgbClr val="CC0000"/>
                </a:solidFill>
                <a:latin typeface="Times New Roman" panose="02020603050405020304" pitchFamily="18" charset="0"/>
              </a:rPr>
              <a:t>   </a:t>
            </a:r>
            <a:r>
              <a:rPr lang="en-US" sz="2800" dirty="0">
                <a:solidFill>
                  <a:srgbClr val="009900"/>
                </a:solidFill>
                <a:latin typeface="Times New Roman" panose="02020603050405020304" pitchFamily="18" charset="0"/>
              </a:rPr>
              <a:t>A. 8/7/1965                        B. 8/7/1967</a:t>
            </a:r>
          </a:p>
          <a:p>
            <a:pPr marL="342900" indent="-342900" eaLnBrk="0" hangingPunct="0">
              <a:spcBef>
                <a:spcPct val="50000"/>
              </a:spcBef>
            </a:pPr>
            <a:r>
              <a:rPr lang="en-US" sz="2800" dirty="0">
                <a:solidFill>
                  <a:srgbClr val="009900"/>
                </a:solidFill>
                <a:latin typeface="Times New Roman" panose="02020603050405020304" pitchFamily="18" charset="0"/>
              </a:rPr>
              <a:t>   C. 8/8/1967                        D. 8/8/1969</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ox(in)">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blinds(horizontal)">
                                      <p:cBhvr>
                                        <p:cTn id="17" dur="500"/>
                                        <p:tgtEl>
                                          <p:spTgt spid="1127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box(in)">
                                      <p:cBhvr>
                                        <p:cTn id="2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animBg="1"/>
      <p:bldP spid="11270" grpId="0" bldLvl="0" animBg="1"/>
      <p:bldP spid="112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228600"/>
            <a:ext cx="7924800" cy="308451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3/ Trụ sở của ASEAN đặt tại :</a:t>
            </a:r>
          </a:p>
          <a:p>
            <a:pPr eaLnBrk="0" hangingPunct="0">
              <a:spcBef>
                <a:spcPct val="50000"/>
              </a:spcBef>
            </a:pPr>
            <a:r>
              <a:rPr lang="en-US" sz="2800">
                <a:solidFill>
                  <a:srgbClr val="006600"/>
                </a:solidFill>
                <a:latin typeface="Times New Roman" panose="02020603050405020304" pitchFamily="18" charset="0"/>
              </a:rPr>
              <a:t>   A. Gia-các-ta ( In-đô-nê-xi-a )</a:t>
            </a:r>
          </a:p>
          <a:p>
            <a:pPr eaLnBrk="0" hangingPunct="0">
              <a:spcBef>
                <a:spcPct val="50000"/>
              </a:spcBef>
            </a:pPr>
            <a:r>
              <a:rPr lang="en-US" sz="2800">
                <a:solidFill>
                  <a:srgbClr val="006600"/>
                </a:solidFill>
                <a:latin typeface="Times New Roman" panose="02020603050405020304" pitchFamily="18" charset="0"/>
              </a:rPr>
              <a:t>   B. Hà Nội (Việt Nam )</a:t>
            </a:r>
          </a:p>
          <a:p>
            <a:pPr eaLnBrk="0" hangingPunct="0">
              <a:spcBef>
                <a:spcPct val="50000"/>
              </a:spcBef>
            </a:pPr>
            <a:r>
              <a:rPr lang="en-US" sz="2800">
                <a:solidFill>
                  <a:srgbClr val="006600"/>
                </a:solidFill>
                <a:latin typeface="Times New Roman" panose="02020603050405020304" pitchFamily="18" charset="0"/>
              </a:rPr>
              <a:t>   C. Băng Cốc ( Thái Lan )</a:t>
            </a:r>
          </a:p>
          <a:p>
            <a:pPr eaLnBrk="0" hangingPunct="0">
              <a:spcBef>
                <a:spcPct val="50000"/>
              </a:spcBef>
            </a:pPr>
            <a:r>
              <a:rPr lang="en-US" sz="2800">
                <a:solidFill>
                  <a:srgbClr val="006600"/>
                </a:solidFill>
                <a:latin typeface="Times New Roman" panose="02020603050405020304" pitchFamily="18" charset="0"/>
              </a:rPr>
              <a:t>   D. Cua-la Lăm-pơ (Ma-lai-xi-a )</a:t>
            </a:r>
          </a:p>
        </p:txBody>
      </p:sp>
      <p:sp>
        <p:nvSpPr>
          <p:cNvPr id="12291" name="Oval 3"/>
          <p:cNvSpPr>
            <a:spLocks noChangeArrowheads="1"/>
          </p:cNvSpPr>
          <p:nvPr/>
        </p:nvSpPr>
        <p:spPr bwMode="auto">
          <a:xfrm>
            <a:off x="533400" y="6019800"/>
            <a:ext cx="609600" cy="533400"/>
          </a:xfrm>
          <a:prstGeom prst="ellipse">
            <a:avLst/>
          </a:prstGeom>
          <a:noFill/>
          <a:ln w="38100">
            <a:solidFill>
              <a:srgbClr val="CC0000"/>
            </a:solidFill>
            <a:round/>
          </a:ln>
          <a:effectLst/>
        </p:spPr>
        <p:txBody>
          <a:bodyPr wrap="none" anchor="ctr"/>
          <a:lstStyle/>
          <a:p>
            <a:endParaRPr lang="en-US"/>
          </a:p>
        </p:txBody>
      </p:sp>
      <p:sp>
        <p:nvSpPr>
          <p:cNvPr id="12292" name="Oval 4"/>
          <p:cNvSpPr>
            <a:spLocks noChangeArrowheads="1"/>
          </p:cNvSpPr>
          <p:nvPr/>
        </p:nvSpPr>
        <p:spPr bwMode="auto">
          <a:xfrm>
            <a:off x="6400800" y="3962400"/>
            <a:ext cx="609600" cy="533400"/>
          </a:xfrm>
          <a:prstGeom prst="ellipse">
            <a:avLst/>
          </a:prstGeom>
          <a:noFill/>
          <a:ln w="38100">
            <a:solidFill>
              <a:srgbClr val="CC0000"/>
            </a:solidFill>
            <a:round/>
          </a:ln>
          <a:effectLst/>
        </p:spPr>
        <p:txBody>
          <a:bodyPr wrap="none" anchor="ctr"/>
          <a:lstStyle/>
          <a:p>
            <a:endParaRPr lang="en-US"/>
          </a:p>
        </p:txBody>
      </p:sp>
      <p:sp>
        <p:nvSpPr>
          <p:cNvPr id="12293" name="Oval 5"/>
          <p:cNvSpPr>
            <a:spLocks noChangeArrowheads="1"/>
          </p:cNvSpPr>
          <p:nvPr/>
        </p:nvSpPr>
        <p:spPr bwMode="auto">
          <a:xfrm>
            <a:off x="685800" y="914400"/>
            <a:ext cx="533400" cy="533400"/>
          </a:xfrm>
          <a:prstGeom prst="ellipse">
            <a:avLst/>
          </a:prstGeom>
          <a:noFill/>
          <a:ln w="38100">
            <a:solidFill>
              <a:srgbClr val="CC0000"/>
            </a:solidFill>
            <a:round/>
          </a:ln>
          <a:effectLst/>
        </p:spPr>
        <p:txBody>
          <a:bodyPr wrap="none" anchor="ctr"/>
          <a:lstStyle/>
          <a:p>
            <a:endParaRPr lang="en-US"/>
          </a:p>
        </p:txBody>
      </p:sp>
      <p:sp>
        <p:nvSpPr>
          <p:cNvPr id="12294" name="Text Box 6"/>
          <p:cNvSpPr txBox="1">
            <a:spLocks noChangeArrowheads="1"/>
          </p:cNvSpPr>
          <p:nvPr/>
        </p:nvSpPr>
        <p:spPr bwMode="auto">
          <a:xfrm>
            <a:off x="381000" y="3352800"/>
            <a:ext cx="8458200" cy="116046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4/ Thành viên thứ 7 của tổ chức ASEAN là :</a:t>
            </a:r>
          </a:p>
          <a:p>
            <a:pPr eaLnBrk="0" hangingPunct="0">
              <a:spcBef>
                <a:spcPct val="50000"/>
              </a:spcBef>
            </a:pPr>
            <a:r>
              <a:rPr lang="en-US" sz="2800">
                <a:solidFill>
                  <a:srgbClr val="006600"/>
                </a:solidFill>
                <a:latin typeface="Times New Roman" panose="02020603050405020304" pitchFamily="18" charset="0"/>
              </a:rPr>
              <a:t>A. Thái Lan      B. Lào      C. Mi-an-ma      D. Việt Nam </a:t>
            </a:r>
          </a:p>
        </p:txBody>
      </p:sp>
      <p:sp>
        <p:nvSpPr>
          <p:cNvPr id="12295" name="Text Box 7"/>
          <p:cNvSpPr txBox="1">
            <a:spLocks noChangeArrowheads="1"/>
          </p:cNvSpPr>
          <p:nvPr/>
        </p:nvSpPr>
        <p:spPr bwMode="auto">
          <a:xfrm>
            <a:off x="381000" y="4648200"/>
            <a:ext cx="8305800" cy="1862138"/>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5/ Khu vực mậu dịch tự do Đông Nam Á</a:t>
            </a:r>
            <a:r>
              <a:rPr lang="en-US" sz="3200">
                <a:solidFill>
                  <a:srgbClr val="CC0000"/>
                </a:solidFill>
                <a:latin typeface="Times New Roman" panose="02020603050405020304" pitchFamily="18" charset="0"/>
              </a:rPr>
              <a:t> </a:t>
            </a:r>
            <a:r>
              <a:rPr lang="en-US" sz="2800">
                <a:solidFill>
                  <a:srgbClr val="CC0000"/>
                </a:solidFill>
                <a:latin typeface="Times New Roman" panose="02020603050405020304" pitchFamily="18" charset="0"/>
              </a:rPr>
              <a:t>viết tắt là :</a:t>
            </a:r>
          </a:p>
          <a:p>
            <a:pPr eaLnBrk="0" hangingPunct="0">
              <a:spcBef>
                <a:spcPct val="50000"/>
              </a:spcBef>
            </a:pPr>
            <a:r>
              <a:rPr lang="en-US" sz="2800">
                <a:solidFill>
                  <a:srgbClr val="CC0000"/>
                </a:solidFill>
                <a:latin typeface="Times New Roman" panose="02020603050405020304" pitchFamily="18" charset="0"/>
              </a:rPr>
              <a:t>   </a:t>
            </a:r>
            <a:r>
              <a:rPr lang="en-US" sz="2800">
                <a:solidFill>
                  <a:srgbClr val="006600"/>
                </a:solidFill>
                <a:latin typeface="Times New Roman" panose="02020603050405020304" pitchFamily="18" charset="0"/>
              </a:rPr>
              <a:t>A. SEV                              B. SEATO</a:t>
            </a:r>
          </a:p>
          <a:p>
            <a:pPr eaLnBrk="0" hangingPunct="0">
              <a:spcBef>
                <a:spcPct val="50000"/>
              </a:spcBef>
            </a:pPr>
            <a:r>
              <a:rPr lang="en-US" sz="2800">
                <a:solidFill>
                  <a:srgbClr val="006600"/>
                </a:solidFill>
                <a:latin typeface="Times New Roman" panose="02020603050405020304" pitchFamily="18" charset="0"/>
              </a:rPr>
              <a:t>   C. AFTA                            C. ARF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ox(in)">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box(in)">
                                      <p:cBhvr>
                                        <p:cTn id="22" dur="5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blinds(horizontal)">
                                      <p:cBhvr>
                                        <p:cTn id="27" dur="500"/>
                                        <p:tgtEl>
                                          <p:spTgt spid="1229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291"/>
                                        </p:tgtEl>
                                        <p:attrNameLst>
                                          <p:attrName>style.visibility</p:attrName>
                                        </p:attrNameLst>
                                      </p:cBhvr>
                                      <p:to>
                                        <p:strVal val="visible"/>
                                      </p:to>
                                    </p:set>
                                    <p:animEffect transition="in" filter="box(in)">
                                      <p:cBhvr>
                                        <p:cTn id="3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nimBg="1"/>
      <p:bldP spid="12293" grpId="0" animBg="1"/>
      <p:bldP spid="12294" grpId="0"/>
      <p:bldP spid="1229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4800" y="2209800"/>
            <a:ext cx="8001000" cy="519112"/>
          </a:xfrm>
          <a:prstGeom prst="rect">
            <a:avLst/>
          </a:prstGeom>
          <a:noFill/>
          <a:ln w="9525">
            <a:noFill/>
            <a:miter lim="800000"/>
          </a:ln>
        </p:spPr>
        <p:txBody>
          <a:bodyPr>
            <a:spAutoFit/>
          </a:bodyPr>
          <a:lstStyle/>
          <a:p>
            <a:pPr>
              <a:spcBef>
                <a:spcPct val="50000"/>
              </a:spcBef>
            </a:pPr>
            <a:r>
              <a:rPr lang="en-US" sz="2800" b="1" i="1" dirty="0">
                <a:solidFill>
                  <a:schemeClr val="accent4">
                    <a:lumMod val="50000"/>
                  </a:schemeClr>
                </a:solidFill>
                <a:latin typeface="Times New Roman" panose="02020603050405020304" pitchFamily="18" charset="0"/>
                <a:cs typeface="Times New Roman" panose="02020603050405020304" pitchFamily="18" charset="0"/>
              </a:rPr>
              <a:t>7. Cho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biết</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tên</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gọi</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đầy</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đủ</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của</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các</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tổ</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chức</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sau</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p>
        </p:txBody>
      </p:sp>
      <p:sp>
        <p:nvSpPr>
          <p:cNvPr id="41987" name="Text Box 3"/>
          <p:cNvSpPr txBox="1">
            <a:spLocks noChangeArrowheads="1"/>
          </p:cNvSpPr>
          <p:nvPr/>
        </p:nvSpPr>
        <p:spPr bwMode="auto">
          <a:xfrm>
            <a:off x="304800" y="30480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SEATO :</a:t>
            </a:r>
            <a:endParaRPr lang="en-US" sz="2400" b="1" dirty="0">
              <a:solidFill>
                <a:srgbClr val="CC3300"/>
              </a:solidFill>
              <a:latin typeface="Arial" panose="020B0604020202020204" pitchFamily="34" charset="0"/>
            </a:endParaRPr>
          </a:p>
        </p:txBody>
      </p:sp>
      <p:sp>
        <p:nvSpPr>
          <p:cNvPr id="41988" name="Text Box 4"/>
          <p:cNvSpPr txBox="1">
            <a:spLocks noChangeArrowheads="1"/>
          </p:cNvSpPr>
          <p:nvPr/>
        </p:nvSpPr>
        <p:spPr bwMode="auto">
          <a:xfrm>
            <a:off x="304800" y="36576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ASEAN :</a:t>
            </a:r>
            <a:endParaRPr lang="en-US" sz="2400" b="1" dirty="0">
              <a:solidFill>
                <a:srgbClr val="CC3300"/>
              </a:solidFill>
              <a:latin typeface="Arial" panose="020B0604020202020204" pitchFamily="34" charset="0"/>
            </a:endParaRPr>
          </a:p>
        </p:txBody>
      </p:sp>
      <p:sp>
        <p:nvSpPr>
          <p:cNvPr id="41989" name="Text Box 5"/>
          <p:cNvSpPr txBox="1">
            <a:spLocks noChangeArrowheads="1"/>
          </p:cNvSpPr>
          <p:nvPr/>
        </p:nvSpPr>
        <p:spPr bwMode="auto">
          <a:xfrm>
            <a:off x="304800" y="42672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AFTA    :</a:t>
            </a:r>
            <a:endParaRPr lang="en-US" sz="2400" b="1" dirty="0">
              <a:solidFill>
                <a:srgbClr val="CC3300"/>
              </a:solidFill>
              <a:latin typeface="Arial" panose="020B0604020202020204" pitchFamily="34" charset="0"/>
            </a:endParaRPr>
          </a:p>
        </p:txBody>
      </p:sp>
      <p:sp>
        <p:nvSpPr>
          <p:cNvPr id="41990" name="Text Box 6"/>
          <p:cNvSpPr txBox="1">
            <a:spLocks noChangeArrowheads="1"/>
          </p:cNvSpPr>
          <p:nvPr/>
        </p:nvSpPr>
        <p:spPr bwMode="auto">
          <a:xfrm>
            <a:off x="282524" y="48768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ARF       :</a:t>
            </a:r>
            <a:endParaRPr lang="en-US" sz="2400" b="1" dirty="0">
              <a:solidFill>
                <a:srgbClr val="CC3300"/>
              </a:solidFill>
              <a:latin typeface="Arial" panose="020B0604020202020204" pitchFamily="34" charset="0"/>
            </a:endParaRPr>
          </a:p>
        </p:txBody>
      </p:sp>
      <p:sp>
        <p:nvSpPr>
          <p:cNvPr id="175112" name="Text Box 8"/>
          <p:cNvSpPr txBox="1">
            <a:spLocks noChangeArrowheads="1"/>
          </p:cNvSpPr>
          <p:nvPr/>
        </p:nvSpPr>
        <p:spPr bwMode="auto">
          <a:xfrm>
            <a:off x="1961272" y="3028072"/>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Khối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a:t>
            </a:r>
          </a:p>
        </p:txBody>
      </p:sp>
      <p:sp>
        <p:nvSpPr>
          <p:cNvPr id="175113" name="Text Box 9"/>
          <p:cNvSpPr txBox="1">
            <a:spLocks noChangeArrowheads="1"/>
          </p:cNvSpPr>
          <p:nvPr/>
        </p:nvSpPr>
        <p:spPr bwMode="auto">
          <a:xfrm>
            <a:off x="1981200" y="3657600"/>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Hiệp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a:t>
            </a:r>
          </a:p>
        </p:txBody>
      </p:sp>
      <p:sp>
        <p:nvSpPr>
          <p:cNvPr id="175114" name="Text Box 10"/>
          <p:cNvSpPr txBox="1">
            <a:spLocks noChangeArrowheads="1"/>
          </p:cNvSpPr>
          <p:nvPr/>
        </p:nvSpPr>
        <p:spPr bwMode="auto">
          <a:xfrm>
            <a:off x="1981200" y="4267200"/>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do ASEAN</a:t>
            </a:r>
          </a:p>
        </p:txBody>
      </p:sp>
      <p:sp>
        <p:nvSpPr>
          <p:cNvPr id="175115" name="Text Box 11"/>
          <p:cNvSpPr txBox="1">
            <a:spLocks noChangeArrowheads="1"/>
          </p:cNvSpPr>
          <p:nvPr/>
        </p:nvSpPr>
        <p:spPr bwMode="auto">
          <a:xfrm>
            <a:off x="1981200" y="4834596"/>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vực</a:t>
            </a:r>
            <a:r>
              <a:rPr lang="en-US" sz="2400" b="1" dirty="0">
                <a:latin typeface="Times New Roman" panose="02020603050405020304" pitchFamily="18" charset="0"/>
                <a:cs typeface="Times New Roman" panose="02020603050405020304" pitchFamily="18" charset="0"/>
              </a:rPr>
              <a:t>  ASEAN</a:t>
            </a:r>
          </a:p>
        </p:txBody>
      </p:sp>
      <p:grpSp>
        <p:nvGrpSpPr>
          <p:cNvPr id="2" name="Group 13"/>
          <p:cNvGrpSpPr/>
          <p:nvPr/>
        </p:nvGrpSpPr>
        <p:grpSpPr bwMode="auto">
          <a:xfrm>
            <a:off x="6172200" y="4343400"/>
            <a:ext cx="2438400" cy="1905000"/>
            <a:chOff x="2232" y="2688"/>
            <a:chExt cx="1992" cy="1539"/>
          </a:xfrm>
        </p:grpSpPr>
        <p:pic>
          <p:nvPicPr>
            <p:cNvPr id="41998" name="Picture 14" descr="AG00317_"/>
            <p:cNvPicPr>
              <a:picLocks noChangeAspect="1" noChangeArrowheads="1" noCrop="1"/>
            </p:cNvPicPr>
            <p:nvPr/>
          </p:nvPicPr>
          <p:blipFill>
            <a:blip r:embed="rId2"/>
            <a:srcRect/>
            <a:stretch>
              <a:fillRect/>
            </a:stretch>
          </p:blipFill>
          <p:spPr bwMode="auto">
            <a:xfrm>
              <a:off x="2232" y="2739"/>
              <a:ext cx="1158" cy="1488"/>
            </a:xfrm>
            <a:prstGeom prst="rect">
              <a:avLst/>
            </a:prstGeom>
            <a:noFill/>
            <a:ln w="9525">
              <a:noFill/>
              <a:miter lim="800000"/>
              <a:headEnd/>
              <a:tailEnd/>
            </a:ln>
          </p:spPr>
        </p:pic>
        <p:sp>
          <p:nvSpPr>
            <p:cNvPr id="41999" name="AutoShape 15"/>
            <p:cNvSpPr>
              <a:spLocks noChangeArrowheads="1"/>
            </p:cNvSpPr>
            <p:nvPr/>
          </p:nvSpPr>
          <p:spPr bwMode="auto">
            <a:xfrm>
              <a:off x="3258" y="2688"/>
              <a:ext cx="966" cy="498"/>
            </a:xfrm>
            <a:prstGeom prst="wedgeEllipseCallout">
              <a:avLst>
                <a:gd name="adj1" fmla="val -42856"/>
                <a:gd name="adj2" fmla="val 73093"/>
              </a:avLst>
            </a:prstGeom>
            <a:solidFill>
              <a:srgbClr val="FFCCFF"/>
            </a:solidFill>
            <a:ln w="28575" cap="sq">
              <a:solidFill>
                <a:schemeClr val="tx1"/>
              </a:solidFill>
              <a:miter lim="800000"/>
              <a:headEnd type="none" w="sm" len="sm"/>
              <a:tailEnd type="none" w="sm" len="sm"/>
            </a:ln>
          </p:spPr>
          <p:txBody>
            <a:bodyPr/>
            <a:lstStyle/>
            <a:p>
              <a:pPr algn="ctr"/>
              <a:endParaRPr lang="en-US" sz="2400">
                <a:latin typeface="Verdana" panose="020B0604030504040204" pitchFamily="34" charset="0"/>
              </a:endParaRPr>
            </a:p>
          </p:txBody>
        </p:sp>
        <p:pic>
          <p:nvPicPr>
            <p:cNvPr id="42000" name="Picture 16" descr="TBFAQ"/>
            <p:cNvPicPr>
              <a:picLocks noChangeAspect="1" noChangeArrowheads="1" noCrop="1"/>
            </p:cNvPicPr>
            <p:nvPr/>
          </p:nvPicPr>
          <p:blipFill>
            <a:blip r:embed="rId3"/>
            <a:srcRect/>
            <a:stretch>
              <a:fillRect/>
            </a:stretch>
          </p:blipFill>
          <p:spPr bwMode="auto">
            <a:xfrm>
              <a:off x="3504" y="2688"/>
              <a:ext cx="453" cy="528"/>
            </a:xfrm>
            <a:prstGeom prst="rect">
              <a:avLst/>
            </a:prstGeom>
            <a:noFill/>
            <a:ln w="9525">
              <a:noFill/>
              <a:miter lim="800000"/>
              <a:headEnd/>
              <a:tailEnd/>
            </a:ln>
          </p:spPr>
        </p:pic>
      </p:grpSp>
      <p:sp>
        <p:nvSpPr>
          <p:cNvPr id="15" name="Text Box 5"/>
          <p:cNvSpPr txBox="1">
            <a:spLocks noChangeArrowheads="1"/>
          </p:cNvSpPr>
          <p:nvPr/>
        </p:nvSpPr>
        <p:spPr bwMode="auto">
          <a:xfrm>
            <a:off x="304800" y="609600"/>
            <a:ext cx="8610600" cy="1099185"/>
          </a:xfrm>
          <a:prstGeom prst="rect">
            <a:avLst/>
          </a:prstGeom>
          <a:noFill/>
          <a:ln w="9525">
            <a:noFill/>
            <a:miter lim="800000"/>
          </a:ln>
          <a:effectLst/>
        </p:spPr>
        <p:txBody>
          <a:bodyPr>
            <a:spAutoFit/>
          </a:bodyPr>
          <a:lstStyle/>
          <a:p>
            <a:pPr eaLnBrk="0" hangingPunct="0">
              <a:spcBef>
                <a:spcPct val="50000"/>
              </a:spcBef>
            </a:pPr>
            <a:r>
              <a:rPr lang="en-US" sz="2800" b="1" i="1" dirty="0">
                <a:solidFill>
                  <a:srgbClr val="000066"/>
                </a:solidFill>
                <a:latin typeface=".VnTime" panose="020B7200000000000000" pitchFamily="34" charset="0"/>
              </a:rPr>
              <a:t>6. </a:t>
            </a:r>
            <a:r>
              <a:rPr lang="en-US" sz="2800" b="1" i="1" dirty="0" err="1">
                <a:solidFill>
                  <a:srgbClr val="000066"/>
                </a:solidFill>
                <a:latin typeface=".VnTime" panose="020B7200000000000000" pitchFamily="34" charset="0"/>
              </a:rPr>
              <a:t>HiÖn</a:t>
            </a:r>
            <a:r>
              <a:rPr lang="en-US" sz="2800" b="1" i="1" dirty="0">
                <a:solidFill>
                  <a:srgbClr val="000066"/>
                </a:solidFill>
                <a:latin typeface=".VnTime" panose="020B7200000000000000" pitchFamily="34" charset="0"/>
              </a:rPr>
              <a:t> nay, </a:t>
            </a:r>
            <a:r>
              <a:rPr lang="en-US" sz="2800" b="1" i="1" dirty="0" err="1">
                <a:solidFill>
                  <a:srgbClr val="000066"/>
                </a:solidFill>
                <a:latin typeface=".VnTime" panose="020B7200000000000000" pitchFamily="34" charset="0"/>
              </a:rPr>
              <a:t>thµnh</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viªn</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cña</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tæ</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chøc</a:t>
            </a:r>
            <a:r>
              <a:rPr lang="en-US" sz="2800" b="1" i="1" dirty="0">
                <a:solidFill>
                  <a:srgbClr val="000066"/>
                </a:solidFill>
                <a:latin typeface=".VnTime" panose="020B7200000000000000" pitchFamily="34" charset="0"/>
              </a:rPr>
              <a:t> ASEAN  lµ:</a:t>
            </a:r>
          </a:p>
          <a:p>
            <a:pPr eaLnBrk="0" hangingPunct="0">
              <a:spcBef>
                <a:spcPct val="50000"/>
              </a:spcBef>
            </a:pPr>
            <a:r>
              <a:rPr lang="en-US" sz="2500" b="1" dirty="0">
                <a:solidFill>
                  <a:schemeClr val="accent2"/>
                </a:solidFill>
                <a:latin typeface=".VnTime" panose="020B7200000000000000" pitchFamily="34" charset="0"/>
              </a:rPr>
              <a:t>A. 8 </a:t>
            </a:r>
            <a:r>
              <a:rPr lang="en-US" sz="2500" b="1" dirty="0" err="1">
                <a:solidFill>
                  <a:schemeClr val="accent2"/>
                </a:solidFill>
                <a:latin typeface="Times New Roman" panose="02020603050405020304" pitchFamily="18" charset="0"/>
                <a:cs typeface="Times New Roman" panose="02020603050405020304" pitchFamily="18" charset="0"/>
              </a:rPr>
              <a:t>nước</a:t>
            </a:r>
            <a:r>
              <a:rPr lang="en-US" sz="2500" b="1" dirty="0">
                <a:solidFill>
                  <a:schemeClr val="accent2"/>
                </a:solidFill>
                <a:latin typeface=".VnTime" panose="020B7200000000000000" pitchFamily="34" charset="0"/>
              </a:rPr>
              <a:t>            B. 9 </a:t>
            </a:r>
            <a:r>
              <a:rPr lang="en-US" sz="2500" b="1" dirty="0" err="1">
                <a:solidFill>
                  <a:schemeClr val="accent2"/>
                </a:solidFill>
                <a:latin typeface="Times New Roman" panose="02020603050405020304" pitchFamily="18" charset="0"/>
                <a:cs typeface="Times New Roman" panose="02020603050405020304" pitchFamily="18" charset="0"/>
              </a:rPr>
              <a:t>nước</a:t>
            </a:r>
            <a:r>
              <a:rPr lang="en-US" sz="2500" b="1" dirty="0">
                <a:solidFill>
                  <a:schemeClr val="accent2"/>
                </a:solidFill>
                <a:latin typeface="Times New Roman" panose="02020603050405020304" pitchFamily="18" charset="0"/>
                <a:cs typeface="Times New Roman" panose="02020603050405020304" pitchFamily="18" charset="0"/>
              </a:rPr>
              <a:t> </a:t>
            </a:r>
            <a:r>
              <a:rPr lang="en-US" sz="2500" b="1" dirty="0">
                <a:solidFill>
                  <a:schemeClr val="accent2"/>
                </a:solidFill>
                <a:latin typeface=".VnTime" panose="020B7200000000000000" pitchFamily="34" charset="0"/>
              </a:rPr>
              <a:t>          C.  10 </a:t>
            </a:r>
            <a:r>
              <a:rPr lang="en-US" sz="2500" b="1" dirty="0" err="1">
                <a:solidFill>
                  <a:schemeClr val="accent2"/>
                </a:solidFill>
                <a:latin typeface="Times New Roman" panose="02020603050405020304" pitchFamily="18" charset="0"/>
                <a:cs typeface="Times New Roman" panose="02020603050405020304" pitchFamily="18" charset="0"/>
              </a:rPr>
              <a:t>nước</a:t>
            </a:r>
            <a:r>
              <a:rPr lang="en-US" sz="2500" b="1" dirty="0">
                <a:solidFill>
                  <a:schemeClr val="accent2"/>
                </a:solidFill>
                <a:latin typeface=".VnTime" panose="020B7200000000000000" pitchFamily="34" charset="0"/>
              </a:rPr>
              <a:t>       D. 11 </a:t>
            </a:r>
            <a:r>
              <a:rPr lang="en-US" sz="2500" b="1" dirty="0" err="1">
                <a:solidFill>
                  <a:schemeClr val="accent2"/>
                </a:solidFill>
                <a:latin typeface="Times New Roman" panose="02020603050405020304" pitchFamily="18" charset="0"/>
                <a:cs typeface="Times New Roman" panose="02020603050405020304" pitchFamily="18" charset="0"/>
              </a:rPr>
              <a:t>nước</a:t>
            </a:r>
            <a:endParaRPr lang="vi-VN" sz="2500" b="1" dirty="0">
              <a:solidFill>
                <a:schemeClr val="accent2"/>
              </a:solidFill>
              <a:latin typeface="Times New Roman" panose="02020603050405020304" pitchFamily="18" charset="0"/>
              <a:cs typeface="Times New Roman" panose="02020603050405020304" pitchFamily="18" charset="0"/>
            </a:endParaRPr>
          </a:p>
        </p:txBody>
      </p:sp>
      <p:sp>
        <p:nvSpPr>
          <p:cNvPr id="16" name="Oval 15"/>
          <p:cNvSpPr>
            <a:spLocks noChangeArrowheads="1"/>
          </p:cNvSpPr>
          <p:nvPr/>
        </p:nvSpPr>
        <p:spPr bwMode="auto">
          <a:xfrm>
            <a:off x="4775886" y="1252701"/>
            <a:ext cx="457200" cy="457200"/>
          </a:xfrm>
          <a:prstGeom prst="ellipse">
            <a:avLst/>
          </a:prstGeom>
          <a:noFill/>
          <a:ln w="19050">
            <a:solidFill>
              <a:srgbClr val="800000"/>
            </a:solidFill>
            <a:round/>
          </a:ln>
          <a:effectLst/>
        </p:spPr>
        <p:txBody>
          <a:bodyPr wrap="none" anchor="ctr"/>
          <a:lstStyle/>
          <a:p>
            <a:pPr algn="ctr" eaLnBrk="0" hangingPunct="0"/>
            <a:endParaRPr lang="en-US" b="1">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1986"/>
                                        </p:tgtEl>
                                        <p:attrNameLst>
                                          <p:attrName>style.visibility</p:attrName>
                                        </p:attrNameLst>
                                      </p:cBhvr>
                                      <p:to>
                                        <p:strVal val="visible"/>
                                      </p:to>
                                    </p:set>
                                    <p:animEffect transition="in" filter="box(in)">
                                      <p:cBhvr>
                                        <p:cTn id="18" dur="500"/>
                                        <p:tgtEl>
                                          <p:spTgt spid="4198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1987"/>
                                        </p:tgtEl>
                                        <p:attrNameLst>
                                          <p:attrName>style.visibility</p:attrName>
                                        </p:attrNameLst>
                                      </p:cBhvr>
                                      <p:to>
                                        <p:strVal val="visible"/>
                                      </p:to>
                                    </p:set>
                                    <p:animEffect transition="in" filter="box(in)">
                                      <p:cBhvr>
                                        <p:cTn id="21" dur="500"/>
                                        <p:tgtEl>
                                          <p:spTgt spid="4198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1988"/>
                                        </p:tgtEl>
                                        <p:attrNameLst>
                                          <p:attrName>style.visibility</p:attrName>
                                        </p:attrNameLst>
                                      </p:cBhvr>
                                      <p:to>
                                        <p:strVal val="visible"/>
                                      </p:to>
                                    </p:set>
                                    <p:animEffect transition="in" filter="box(in)">
                                      <p:cBhvr>
                                        <p:cTn id="24" dur="500"/>
                                        <p:tgtEl>
                                          <p:spTgt spid="4198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1989"/>
                                        </p:tgtEl>
                                        <p:attrNameLst>
                                          <p:attrName>style.visibility</p:attrName>
                                        </p:attrNameLst>
                                      </p:cBhvr>
                                      <p:to>
                                        <p:strVal val="visible"/>
                                      </p:to>
                                    </p:set>
                                    <p:animEffect transition="in" filter="box(in)">
                                      <p:cBhvr>
                                        <p:cTn id="27" dur="500"/>
                                        <p:tgtEl>
                                          <p:spTgt spid="4198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1990"/>
                                        </p:tgtEl>
                                        <p:attrNameLst>
                                          <p:attrName>style.visibility</p:attrName>
                                        </p:attrNameLst>
                                      </p:cBhvr>
                                      <p:to>
                                        <p:strVal val="visible"/>
                                      </p:to>
                                    </p:set>
                                    <p:animEffect transition="in" filter="box(in)">
                                      <p:cBhvr>
                                        <p:cTn id="30" dur="500"/>
                                        <p:tgtEl>
                                          <p:spTgt spid="4199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75112"/>
                                        </p:tgtEl>
                                        <p:attrNameLst>
                                          <p:attrName>style.visibility</p:attrName>
                                        </p:attrNameLst>
                                      </p:cBhvr>
                                      <p:to>
                                        <p:strVal val="visible"/>
                                      </p:to>
                                    </p:set>
                                    <p:anim calcmode="lin" valueType="num">
                                      <p:cBhvr>
                                        <p:cTn id="35" dur="2000" fill="hold"/>
                                        <p:tgtEl>
                                          <p:spTgt spid="175112"/>
                                        </p:tgtEl>
                                        <p:attrNameLst>
                                          <p:attrName>ppt_x</p:attrName>
                                        </p:attrNameLst>
                                      </p:cBhvr>
                                      <p:tavLst>
                                        <p:tav tm="0">
                                          <p:val>
                                            <p:strVal val="#ppt_x-.2"/>
                                          </p:val>
                                        </p:tav>
                                        <p:tav tm="100000">
                                          <p:val>
                                            <p:strVal val="#ppt_x"/>
                                          </p:val>
                                        </p:tav>
                                      </p:tavLst>
                                    </p:anim>
                                    <p:anim calcmode="lin" valueType="num">
                                      <p:cBhvr>
                                        <p:cTn id="36" dur="2000" fill="hold"/>
                                        <p:tgtEl>
                                          <p:spTgt spid="175112"/>
                                        </p:tgtEl>
                                        <p:attrNameLst>
                                          <p:attrName>ppt_y</p:attrName>
                                        </p:attrNameLst>
                                      </p:cBhvr>
                                      <p:tavLst>
                                        <p:tav tm="0">
                                          <p:val>
                                            <p:strVal val="#ppt_y"/>
                                          </p:val>
                                        </p:tav>
                                        <p:tav tm="100000">
                                          <p:val>
                                            <p:strVal val="#ppt_y"/>
                                          </p:val>
                                        </p:tav>
                                      </p:tavLst>
                                    </p:anim>
                                    <p:animEffect transition="in" filter="wipe(right)" prLst="gradientSize: 0.1">
                                      <p:cBhvr>
                                        <p:cTn id="37" dur="2000"/>
                                        <p:tgtEl>
                                          <p:spTgt spid="17511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75113"/>
                                        </p:tgtEl>
                                        <p:attrNameLst>
                                          <p:attrName>style.visibility</p:attrName>
                                        </p:attrNameLst>
                                      </p:cBhvr>
                                      <p:to>
                                        <p:strVal val="visible"/>
                                      </p:to>
                                    </p:set>
                                    <p:anim calcmode="lin" valueType="num">
                                      <p:cBhvr>
                                        <p:cTn id="42" dur="2000" fill="hold"/>
                                        <p:tgtEl>
                                          <p:spTgt spid="175113"/>
                                        </p:tgtEl>
                                        <p:attrNameLst>
                                          <p:attrName>ppt_x</p:attrName>
                                        </p:attrNameLst>
                                      </p:cBhvr>
                                      <p:tavLst>
                                        <p:tav tm="0">
                                          <p:val>
                                            <p:strVal val="#ppt_x-.2"/>
                                          </p:val>
                                        </p:tav>
                                        <p:tav tm="100000">
                                          <p:val>
                                            <p:strVal val="#ppt_x"/>
                                          </p:val>
                                        </p:tav>
                                      </p:tavLst>
                                    </p:anim>
                                    <p:anim calcmode="lin" valueType="num">
                                      <p:cBhvr>
                                        <p:cTn id="43" dur="2000" fill="hold"/>
                                        <p:tgtEl>
                                          <p:spTgt spid="175113"/>
                                        </p:tgtEl>
                                        <p:attrNameLst>
                                          <p:attrName>ppt_y</p:attrName>
                                        </p:attrNameLst>
                                      </p:cBhvr>
                                      <p:tavLst>
                                        <p:tav tm="0">
                                          <p:val>
                                            <p:strVal val="#ppt_y"/>
                                          </p:val>
                                        </p:tav>
                                        <p:tav tm="100000">
                                          <p:val>
                                            <p:strVal val="#ppt_y"/>
                                          </p:val>
                                        </p:tav>
                                      </p:tavLst>
                                    </p:anim>
                                    <p:animEffect transition="in" filter="wipe(right)" prLst="gradientSize: 0.1">
                                      <p:cBhvr>
                                        <p:cTn id="44" dur="2000"/>
                                        <p:tgtEl>
                                          <p:spTgt spid="175113"/>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75114"/>
                                        </p:tgtEl>
                                        <p:attrNameLst>
                                          <p:attrName>style.visibility</p:attrName>
                                        </p:attrNameLst>
                                      </p:cBhvr>
                                      <p:to>
                                        <p:strVal val="visible"/>
                                      </p:to>
                                    </p:set>
                                    <p:anim calcmode="lin" valueType="num">
                                      <p:cBhvr>
                                        <p:cTn id="49" dur="2000" fill="hold"/>
                                        <p:tgtEl>
                                          <p:spTgt spid="175114"/>
                                        </p:tgtEl>
                                        <p:attrNameLst>
                                          <p:attrName>ppt_x</p:attrName>
                                        </p:attrNameLst>
                                      </p:cBhvr>
                                      <p:tavLst>
                                        <p:tav tm="0">
                                          <p:val>
                                            <p:strVal val="#ppt_x-.2"/>
                                          </p:val>
                                        </p:tav>
                                        <p:tav tm="100000">
                                          <p:val>
                                            <p:strVal val="#ppt_x"/>
                                          </p:val>
                                        </p:tav>
                                      </p:tavLst>
                                    </p:anim>
                                    <p:anim calcmode="lin" valueType="num">
                                      <p:cBhvr>
                                        <p:cTn id="50" dur="2000" fill="hold"/>
                                        <p:tgtEl>
                                          <p:spTgt spid="175114"/>
                                        </p:tgtEl>
                                        <p:attrNameLst>
                                          <p:attrName>ppt_y</p:attrName>
                                        </p:attrNameLst>
                                      </p:cBhvr>
                                      <p:tavLst>
                                        <p:tav tm="0">
                                          <p:val>
                                            <p:strVal val="#ppt_y"/>
                                          </p:val>
                                        </p:tav>
                                        <p:tav tm="100000">
                                          <p:val>
                                            <p:strVal val="#ppt_y"/>
                                          </p:val>
                                        </p:tav>
                                      </p:tavLst>
                                    </p:anim>
                                    <p:animEffect transition="in" filter="wipe(right)" prLst="gradientSize: 0.1">
                                      <p:cBhvr>
                                        <p:cTn id="51" dur="2000"/>
                                        <p:tgtEl>
                                          <p:spTgt spid="175114"/>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75115"/>
                                        </p:tgtEl>
                                        <p:attrNameLst>
                                          <p:attrName>style.visibility</p:attrName>
                                        </p:attrNameLst>
                                      </p:cBhvr>
                                      <p:to>
                                        <p:strVal val="visible"/>
                                      </p:to>
                                    </p:set>
                                    <p:anim calcmode="lin" valueType="num">
                                      <p:cBhvr>
                                        <p:cTn id="56" dur="2000" fill="hold"/>
                                        <p:tgtEl>
                                          <p:spTgt spid="175115"/>
                                        </p:tgtEl>
                                        <p:attrNameLst>
                                          <p:attrName>ppt_x</p:attrName>
                                        </p:attrNameLst>
                                      </p:cBhvr>
                                      <p:tavLst>
                                        <p:tav tm="0">
                                          <p:val>
                                            <p:strVal val="#ppt_x-.2"/>
                                          </p:val>
                                        </p:tav>
                                        <p:tav tm="100000">
                                          <p:val>
                                            <p:strVal val="#ppt_x"/>
                                          </p:val>
                                        </p:tav>
                                      </p:tavLst>
                                    </p:anim>
                                    <p:anim calcmode="lin" valueType="num">
                                      <p:cBhvr>
                                        <p:cTn id="57" dur="2000" fill="hold"/>
                                        <p:tgtEl>
                                          <p:spTgt spid="175115"/>
                                        </p:tgtEl>
                                        <p:attrNameLst>
                                          <p:attrName>ppt_y</p:attrName>
                                        </p:attrNameLst>
                                      </p:cBhvr>
                                      <p:tavLst>
                                        <p:tav tm="0">
                                          <p:val>
                                            <p:strVal val="#ppt_y"/>
                                          </p:val>
                                        </p:tav>
                                        <p:tav tm="100000">
                                          <p:val>
                                            <p:strVal val="#ppt_y"/>
                                          </p:val>
                                        </p:tav>
                                      </p:tavLst>
                                    </p:anim>
                                    <p:animEffect transition="in" filter="wipe(right)" prLst="gradientSize: 0.1">
                                      <p:cBhvr>
                                        <p:cTn id="58" dur="2000"/>
                                        <p:tgtEl>
                                          <p:spTgt spid="175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P spid="41989" grpId="0"/>
      <p:bldP spid="41990" grpId="0"/>
      <p:bldP spid="175112" grpId="0"/>
      <p:bldP spid="175113" grpId="0"/>
      <p:bldP spid="175114" grpId="0"/>
      <p:bldP spid="175115" grpId="0"/>
      <p:bldP spid="15" grpId="0" bldLvl="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2"/>
          <p:cNvPicPr>
            <a:picLocks noChangeAspect="1" noChangeArrowheads="1" noCrop="1"/>
          </p:cNvPicPr>
          <p:nvPr/>
        </p:nvPicPr>
        <p:blipFill>
          <a:blip r:embed="rId2"/>
          <a:srcRect/>
          <a:stretch>
            <a:fillRect/>
          </a:stretch>
        </p:blipFill>
        <p:spPr bwMode="auto">
          <a:xfrm>
            <a:off x="3048000" y="1752600"/>
            <a:ext cx="1549400" cy="3276600"/>
          </a:xfrm>
          <a:prstGeom prst="rect">
            <a:avLst/>
          </a:prstGeom>
          <a:noFill/>
          <a:ln w="9525">
            <a:noFill/>
            <a:miter lim="800000"/>
            <a:headEnd/>
            <a:tailEnd/>
          </a:ln>
        </p:spPr>
      </p:pic>
      <p:sp>
        <p:nvSpPr>
          <p:cNvPr id="33797" name="Rectangle 5"/>
          <p:cNvSpPr>
            <a:spLocks noChangeArrowheads="1"/>
          </p:cNvSpPr>
          <p:nvPr/>
        </p:nvSpPr>
        <p:spPr bwMode="auto">
          <a:xfrm>
            <a:off x="685800" y="838200"/>
            <a:ext cx="2819400" cy="4965700"/>
          </a:xfrm>
          <a:prstGeom prst="rect">
            <a:avLst/>
          </a:prstGeom>
          <a:noFill/>
          <a:ln w="9525">
            <a:noFill/>
            <a:miter lim="800000"/>
          </a:ln>
          <a:effectLst/>
        </p:spPr>
        <p:txBody>
          <a:bodyPr>
            <a:spAutoFit/>
          </a:bodyPr>
          <a:lstStyle/>
          <a:p>
            <a:r>
              <a:rPr lang="en-US" sz="3200" b="1" dirty="0">
                <a:solidFill>
                  <a:srgbClr val="FF0000"/>
                </a:solidFill>
                <a:latin typeface="Times New Roman" panose="02020603050405020304" pitchFamily="18" charset="0"/>
              </a:rPr>
              <a:t>  </a:t>
            </a:r>
            <a:r>
              <a:rPr lang="en-US" sz="3200" b="1" dirty="0" err="1">
                <a:solidFill>
                  <a:srgbClr val="0033CC"/>
                </a:solidFill>
                <a:latin typeface="Times New Roman" panose="02020603050405020304" pitchFamily="18" charset="0"/>
              </a:rPr>
              <a:t>Tại</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sao</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có</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thể</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nói</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từ</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những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năm</a:t>
            </a:r>
            <a:r>
              <a:rPr lang="en-US" sz="3200" b="1" dirty="0">
                <a:solidFill>
                  <a:srgbClr val="0033CC"/>
                </a:solidFill>
                <a:latin typeface="Times New Roman" panose="02020603050405020304" pitchFamily="18" charset="0"/>
              </a:rPr>
              <a:t> </a:t>
            </a:r>
          </a:p>
          <a:p>
            <a:r>
              <a:rPr lang="en-US" sz="3200" b="1" dirty="0">
                <a:solidFill>
                  <a:srgbClr val="0033CC"/>
                </a:solidFill>
                <a:latin typeface="Times New Roman" panose="02020603050405020304" pitchFamily="18" charset="0"/>
              </a:rPr>
              <a:t>90 </a:t>
            </a:r>
            <a:r>
              <a:rPr lang="en-US" sz="3200" b="1" dirty="0" err="1">
                <a:solidFill>
                  <a:srgbClr val="0033CC"/>
                </a:solidFill>
                <a:latin typeface="Times New Roman" panose="02020603050405020304" pitchFamily="18" charset="0"/>
              </a:rPr>
              <a:t>của</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thế</a:t>
            </a:r>
            <a:r>
              <a:rPr lang="en-US" sz="3200" b="1" dirty="0">
                <a:solidFill>
                  <a:srgbClr val="0033CC"/>
                </a:solidFill>
                <a:latin typeface="Times New Roman" panose="02020603050405020304" pitchFamily="18" charset="0"/>
              </a:rPr>
              <a:t> </a:t>
            </a:r>
          </a:p>
          <a:p>
            <a:r>
              <a:rPr lang="en-US" sz="3200" b="1" dirty="0" err="1">
                <a:solidFill>
                  <a:srgbClr val="0033CC"/>
                </a:solidFill>
                <a:latin typeface="Times New Roman" panose="02020603050405020304" pitchFamily="18" charset="0"/>
              </a:rPr>
              <a:t>kỉ</a:t>
            </a:r>
            <a:r>
              <a:rPr lang="en-US" sz="3200" b="1" dirty="0">
                <a:solidFill>
                  <a:srgbClr val="0033CC"/>
                </a:solidFill>
                <a:latin typeface="Times New Roman" panose="02020603050405020304" pitchFamily="18" charset="0"/>
              </a:rPr>
              <a:t> XX : “</a:t>
            </a:r>
            <a:r>
              <a:rPr lang="en-US" sz="3200" b="1" dirty="0" err="1">
                <a:solidFill>
                  <a:srgbClr val="0033CC"/>
                </a:solidFill>
                <a:latin typeface="Times New Roman" panose="02020603050405020304" pitchFamily="18" charset="0"/>
              </a:rPr>
              <a:t>Một</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chương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mới</a:t>
            </a:r>
            <a:r>
              <a:rPr lang="en-US" sz="3200" b="1" dirty="0">
                <a:solidFill>
                  <a:srgbClr val="0033CC"/>
                </a:solidFill>
                <a:latin typeface="Times New Roman" panose="02020603050405020304" pitchFamily="18" charset="0"/>
              </a:rPr>
              <a:t> </a:t>
            </a:r>
          </a:p>
          <a:p>
            <a:r>
              <a:rPr lang="en-US" sz="3200" b="1" dirty="0" err="1">
                <a:solidFill>
                  <a:srgbClr val="0033CC"/>
                </a:solidFill>
                <a:latin typeface="Times New Roman" panose="02020603050405020304" pitchFamily="18" charset="0"/>
              </a:rPr>
              <a:t>đã</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mở</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ra</a:t>
            </a:r>
            <a:r>
              <a:rPr lang="en-US" sz="3200" b="1" dirty="0">
                <a:solidFill>
                  <a:srgbClr val="0033CC"/>
                </a:solidFill>
                <a:latin typeface="Times New Roman" panose="02020603050405020304" pitchFamily="18" charset="0"/>
              </a:rPr>
              <a:t> </a:t>
            </a:r>
          </a:p>
          <a:p>
            <a:r>
              <a:rPr lang="en-US" sz="3200" b="1" dirty="0" err="1">
                <a:solidFill>
                  <a:srgbClr val="0033CC"/>
                </a:solidFill>
                <a:latin typeface="Times New Roman" panose="02020603050405020304" pitchFamily="18" charset="0"/>
              </a:rPr>
              <a:t>Trong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lịch</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sử</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khu</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vực</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Đông</a:t>
            </a:r>
            <a:r>
              <a:rPr lang="en-US" sz="3200" b="1" dirty="0">
                <a:solidFill>
                  <a:srgbClr val="0033CC"/>
                </a:solidFill>
                <a:latin typeface="Times New Roman" panose="02020603050405020304" pitchFamily="18" charset="0"/>
              </a:rPr>
              <a:t> Nam Á“</a:t>
            </a:r>
          </a:p>
        </p:txBody>
      </p:sp>
      <p:sp>
        <p:nvSpPr>
          <p:cNvPr id="33798" name="Line 6"/>
          <p:cNvSpPr>
            <a:spLocks noChangeShapeType="1"/>
          </p:cNvSpPr>
          <p:nvPr/>
        </p:nvSpPr>
        <p:spPr bwMode="auto">
          <a:xfrm flipH="1" flipV="1">
            <a:off x="4572000" y="3200400"/>
            <a:ext cx="1447800" cy="609600"/>
          </a:xfrm>
          <a:prstGeom prst="line">
            <a:avLst/>
          </a:prstGeom>
          <a:noFill/>
          <a:ln w="19050">
            <a:solidFill>
              <a:srgbClr val="0000FF"/>
            </a:solidFill>
            <a:round/>
            <a:headEnd type="triangle" w="med" len="med"/>
          </a:ln>
          <a:effectLst/>
        </p:spPr>
        <p:txBody>
          <a:bodyPr/>
          <a:lstStyle/>
          <a:p>
            <a:endParaRPr lang="en-US"/>
          </a:p>
        </p:txBody>
      </p:sp>
      <p:sp>
        <p:nvSpPr>
          <p:cNvPr id="33799" name="Line 7"/>
          <p:cNvSpPr>
            <a:spLocks noChangeShapeType="1"/>
          </p:cNvSpPr>
          <p:nvPr/>
        </p:nvSpPr>
        <p:spPr bwMode="auto">
          <a:xfrm flipH="1">
            <a:off x="4572000" y="457200"/>
            <a:ext cx="1600200" cy="2743200"/>
          </a:xfrm>
          <a:prstGeom prst="line">
            <a:avLst/>
          </a:prstGeom>
          <a:noFill/>
          <a:ln w="19050">
            <a:solidFill>
              <a:srgbClr val="0000FF"/>
            </a:solidFill>
            <a:round/>
            <a:headEnd type="triangle" w="med" len="med"/>
          </a:ln>
          <a:effectLst/>
        </p:spPr>
        <p:txBody>
          <a:bodyPr/>
          <a:lstStyle/>
          <a:p>
            <a:endParaRPr lang="en-US"/>
          </a:p>
        </p:txBody>
      </p:sp>
      <p:sp>
        <p:nvSpPr>
          <p:cNvPr id="33800" name="Rectangle 8"/>
          <p:cNvSpPr>
            <a:spLocks noChangeArrowheads="1"/>
          </p:cNvSpPr>
          <p:nvPr/>
        </p:nvSpPr>
        <p:spPr bwMode="auto">
          <a:xfrm>
            <a:off x="6324600" y="228600"/>
            <a:ext cx="2362200" cy="3013075"/>
          </a:xfrm>
          <a:prstGeom prst="rect">
            <a:avLst/>
          </a:prstGeom>
          <a:noFill/>
          <a:ln w="9525">
            <a:noFill/>
            <a:miter lim="800000"/>
          </a:ln>
          <a:effectLst/>
        </p:spPr>
        <p:txBody>
          <a:bodyPr>
            <a:spAutoFit/>
          </a:bodyPr>
          <a:lstStyle/>
          <a:p>
            <a:pPr algn="just">
              <a:spcBef>
                <a:spcPct val="50000"/>
              </a:spcBef>
            </a:pPr>
            <a:r>
              <a:rPr lang="en-US" sz="2400" b="1">
                <a:solidFill>
                  <a:srgbClr val="0000FF"/>
                </a:solidFill>
                <a:latin typeface="Times New Roman" panose="02020603050405020304" pitchFamily="18" charset="0"/>
              </a:rPr>
              <a:t>- Lần đầu tiên trong lịch sử khu vực ,10 nước Đông Nam Á cùng nằm trong một tổ chức thống nhất (ASEAN).</a:t>
            </a:r>
          </a:p>
        </p:txBody>
      </p:sp>
      <p:sp>
        <p:nvSpPr>
          <p:cNvPr id="33801" name="Rectangle 9"/>
          <p:cNvSpPr>
            <a:spLocks noChangeArrowheads="1"/>
          </p:cNvSpPr>
          <p:nvPr/>
        </p:nvSpPr>
        <p:spPr bwMode="auto">
          <a:xfrm>
            <a:off x="6019800" y="3429000"/>
            <a:ext cx="2514600" cy="3378200"/>
          </a:xfrm>
          <a:prstGeom prst="rect">
            <a:avLst/>
          </a:prstGeom>
          <a:noFill/>
          <a:ln w="9525">
            <a:noFill/>
            <a:miter lim="800000"/>
          </a:ln>
          <a:effectLst/>
        </p:spPr>
        <p:txBody>
          <a:bodyPr>
            <a:spAutoFit/>
          </a:bodyPr>
          <a:lstStyle/>
          <a:p>
            <a:pPr algn="just"/>
            <a:r>
              <a:rPr lang="en-US" sz="2400" b="1">
                <a:solidFill>
                  <a:srgbClr val="0000FF"/>
                </a:solidFill>
                <a:latin typeface="Times New Roman" panose="02020603050405020304" pitchFamily="18" charset="0"/>
              </a:rPr>
              <a:t>- ASEAN chuyển trọng tâm hoạt động sang hợp tác kinh tế ,xây dựng Đông Nam Á thành một khu vực hoà bình , ổn định cùng phát triển</a:t>
            </a:r>
          </a:p>
        </p:txBody>
      </p:sp>
      <p:sp>
        <p:nvSpPr>
          <p:cNvPr id="33802" name="Rectangle 10"/>
          <p:cNvSpPr>
            <a:spLocks noChangeArrowheads="1"/>
          </p:cNvSpPr>
          <p:nvPr/>
        </p:nvSpPr>
        <p:spPr bwMode="auto">
          <a:xfrm>
            <a:off x="2743200" y="5562600"/>
            <a:ext cx="381000" cy="228600"/>
          </a:xfrm>
          <a:prstGeom prst="rect">
            <a:avLst/>
          </a:prstGeom>
          <a:noFill/>
          <a:ln w="9525" algn="ctr">
            <a:noFill/>
            <a:miter lim="800000"/>
          </a:ln>
          <a:effectLst/>
        </p:spPr>
        <p:txBody>
          <a:bodyPr wrap="none" anchor="ctr"/>
          <a:lstStyle/>
          <a:p>
            <a:pPr algn="ctr"/>
            <a:endParaRPr lang="en-US" sz="2100" b="1">
              <a:latin typeface="VNI-Times" pitchFamily="2" charset="0"/>
            </a:endParaRPr>
          </a:p>
        </p:txBody>
      </p:sp>
      <p:sp>
        <p:nvSpPr>
          <p:cNvPr id="12" name="Content Placeholder 11"/>
          <p:cNvSpPr>
            <a:spLocks noGrp="1"/>
          </p:cNvSpPr>
          <p:nvPr>
            <p:ph/>
          </p:nvPr>
        </p:nvSpPr>
        <p:spPr>
          <a:xfrm>
            <a:off x="457200" y="0"/>
            <a:ext cx="8686800" cy="6858000"/>
          </a:xfrm>
        </p:spPr>
        <p:txBody>
          <a:bodyPr/>
          <a:lstStyle/>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box(in)">
                                      <p:cBhvr>
                                        <p:cTn id="10" dur="500"/>
                                        <p:tgtEl>
                                          <p:spTgt spid="3379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799"/>
                                        </p:tgtEl>
                                        <p:attrNameLst>
                                          <p:attrName>style.visibility</p:attrName>
                                        </p:attrNameLst>
                                      </p:cBhvr>
                                      <p:to>
                                        <p:strVal val="visible"/>
                                      </p:to>
                                    </p:set>
                                    <p:animEffect transition="in" filter="box(in)">
                                      <p:cBhvr>
                                        <p:cTn id="15" dur="500"/>
                                        <p:tgtEl>
                                          <p:spTgt spid="3379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3800">
                                            <p:txEl>
                                              <p:pRg st="0" end="0"/>
                                            </p:txEl>
                                          </p:spTgt>
                                        </p:tgtEl>
                                        <p:attrNameLst>
                                          <p:attrName>style.visibility</p:attrName>
                                        </p:attrNameLst>
                                      </p:cBhvr>
                                      <p:to>
                                        <p:strVal val="visible"/>
                                      </p:to>
                                    </p:set>
                                    <p:animEffect transition="in" filter="checkerboard(across)">
                                      <p:cBhvr>
                                        <p:cTn id="20" dur="500"/>
                                        <p:tgtEl>
                                          <p:spTgt spid="3380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3798"/>
                                        </p:tgtEl>
                                        <p:attrNameLst>
                                          <p:attrName>style.visibility</p:attrName>
                                        </p:attrNameLst>
                                      </p:cBhvr>
                                      <p:to>
                                        <p:strVal val="visible"/>
                                      </p:to>
                                    </p:set>
                                    <p:animEffect transition="in" filter="box(in)">
                                      <p:cBhvr>
                                        <p:cTn id="25" dur="500"/>
                                        <p:tgtEl>
                                          <p:spTgt spid="3379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801"/>
                                        </p:tgtEl>
                                        <p:attrNameLst>
                                          <p:attrName>style.visibility</p:attrName>
                                        </p:attrNameLst>
                                      </p:cBhvr>
                                      <p:to>
                                        <p:strVal val="visible"/>
                                      </p:to>
                                    </p:set>
                                    <p:anim calcmode="lin" valueType="num">
                                      <p:cBhvr additive="base">
                                        <p:cTn id="30" dur="500" fill="hold"/>
                                        <p:tgtEl>
                                          <p:spTgt spid="33801"/>
                                        </p:tgtEl>
                                        <p:attrNameLst>
                                          <p:attrName>ppt_x</p:attrName>
                                        </p:attrNameLst>
                                      </p:cBhvr>
                                      <p:tavLst>
                                        <p:tav tm="0">
                                          <p:val>
                                            <p:strVal val="#ppt_x"/>
                                          </p:val>
                                        </p:tav>
                                        <p:tav tm="100000">
                                          <p:val>
                                            <p:strVal val="#ppt_x"/>
                                          </p:val>
                                        </p:tav>
                                      </p:tavLst>
                                    </p:anim>
                                    <p:anim calcmode="lin" valueType="num">
                                      <p:cBhvr additive="base">
                                        <p:cTn id="31"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animBg="1"/>
      <p:bldP spid="33799" grpId="0" animBg="1"/>
      <p:bldP spid="3380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762000" y="685800"/>
            <a:ext cx="1905000" cy="1277938"/>
            <a:chOff x="3368" y="2832"/>
            <a:chExt cx="576" cy="283"/>
          </a:xfrm>
        </p:grpSpPr>
        <p:pic>
          <p:nvPicPr>
            <p:cNvPr id="37898" name="Picture 3" descr="Co VN"/>
            <p:cNvPicPr>
              <a:picLocks noChangeAspect="1" noChangeArrowheads="1" noCrop="1"/>
            </p:cNvPicPr>
            <p:nvPr/>
          </p:nvPicPr>
          <p:blipFill>
            <a:blip r:embed="rId2"/>
            <a:srcRect/>
            <a:stretch>
              <a:fillRect/>
            </a:stretch>
          </p:blipFill>
          <p:spPr bwMode="auto">
            <a:xfrm>
              <a:off x="3408" y="2832"/>
              <a:ext cx="336" cy="210"/>
            </a:xfrm>
            <a:prstGeom prst="rect">
              <a:avLst/>
            </a:prstGeom>
            <a:noFill/>
            <a:ln w="9525">
              <a:noFill/>
              <a:miter lim="800000"/>
              <a:headEnd/>
              <a:tailEnd/>
            </a:ln>
          </p:spPr>
        </p:pic>
        <p:sp>
          <p:nvSpPr>
            <p:cNvPr id="37899" name="Text Box 4"/>
            <p:cNvSpPr txBox="1">
              <a:spLocks noChangeArrowheads="1"/>
            </p:cNvSpPr>
            <p:nvPr/>
          </p:nvSpPr>
          <p:spPr bwMode="auto">
            <a:xfrm>
              <a:off x="3368" y="3040"/>
              <a:ext cx="576" cy="75"/>
            </a:xfrm>
            <a:prstGeom prst="rect">
              <a:avLst/>
            </a:prstGeom>
            <a:noFill/>
            <a:ln w="9525">
              <a:noFill/>
              <a:miter lim="800000"/>
            </a:ln>
          </p:spPr>
          <p:txBody>
            <a:bodyPr>
              <a:spAutoFit/>
            </a:bodyPr>
            <a:lstStyle/>
            <a:p>
              <a:pPr algn="ctr"/>
              <a:r>
                <a:rPr lang="en-US" sz="1600" b="1">
                  <a:solidFill>
                    <a:srgbClr val="FF0000"/>
                  </a:solidFill>
                  <a:latin typeface="Times New Roman" panose="02020603050405020304" pitchFamily="18" charset="0"/>
                </a:rPr>
                <a:t> </a:t>
              </a:r>
              <a:endParaRPr lang="en-US" sz="2400">
                <a:latin typeface="VNI-Times" pitchFamily="2" charset="0"/>
              </a:endParaRPr>
            </a:p>
          </p:txBody>
        </p:sp>
      </p:grpSp>
      <p:sp>
        <p:nvSpPr>
          <p:cNvPr id="117766" name="Oval 6"/>
          <p:cNvSpPr>
            <a:spLocks noChangeArrowheads="1"/>
          </p:cNvSpPr>
          <p:nvPr/>
        </p:nvSpPr>
        <p:spPr bwMode="auto">
          <a:xfrm>
            <a:off x="-228600" y="2514600"/>
            <a:ext cx="9144000" cy="2057400"/>
          </a:xfrm>
          <a:prstGeom prst="ellipse">
            <a:avLst/>
          </a:prstGeom>
          <a:solidFill>
            <a:schemeClr val="accent5">
              <a:lumMod val="40000"/>
              <a:lumOff val="60000"/>
            </a:schemeClr>
          </a:solidFill>
          <a:ln w="9525">
            <a:solidFill>
              <a:schemeClr val="tx1"/>
            </a:solidFill>
            <a:round/>
          </a:ln>
          <a:effectLst/>
        </p:spPr>
        <p:txBody>
          <a:bodyPr wrap="none"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tổ</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theo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ASEAN </a:t>
            </a:r>
          </a:p>
          <a:p>
            <a:pPr algn="ctr">
              <a:defRPr/>
            </a:pP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tranh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chủ</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Đông</a:t>
            </a:r>
            <a:r>
              <a:rPr lang="en-US" sz="2400" b="1" dirty="0">
                <a:solidFill>
                  <a:schemeClr val="tx1"/>
                </a:solidFill>
                <a:latin typeface="Times New Roman" panose="02020603050405020304" pitchFamily="18" charset="0"/>
                <a:cs typeface="Times New Roman" panose="02020603050405020304" pitchFamily="18" charset="0"/>
              </a:rPr>
              <a:t>?</a:t>
            </a:r>
          </a:p>
        </p:txBody>
      </p:sp>
      <p:pic>
        <p:nvPicPr>
          <p:cNvPr id="37893" name="Picture 8" descr="CRNRC194"/>
          <p:cNvPicPr>
            <a:picLocks noChangeAspect="1" noChangeArrowheads="1"/>
          </p:cNvPicPr>
          <p:nvPr/>
        </p:nvPicPr>
        <p:blipFill>
          <a:blip r:embed="rId3"/>
          <a:srcRect/>
          <a:stretch>
            <a:fillRect/>
          </a:stretch>
        </p:blipFill>
        <p:spPr bwMode="auto">
          <a:xfrm>
            <a:off x="7467600" y="0"/>
            <a:ext cx="1676400" cy="1655763"/>
          </a:xfrm>
          <a:prstGeom prst="rect">
            <a:avLst/>
          </a:prstGeom>
          <a:noFill/>
          <a:ln w="9525">
            <a:noFill/>
            <a:miter lim="800000"/>
            <a:headEnd/>
            <a:tailEnd/>
          </a:ln>
        </p:spPr>
      </p:pic>
      <p:pic>
        <p:nvPicPr>
          <p:cNvPr id="37894" name="Picture 9" descr="CRNRC193"/>
          <p:cNvPicPr>
            <a:picLocks noChangeAspect="1" noChangeArrowheads="1"/>
          </p:cNvPicPr>
          <p:nvPr/>
        </p:nvPicPr>
        <p:blipFill>
          <a:blip r:embed="rId4"/>
          <a:srcRect/>
          <a:stretch>
            <a:fillRect/>
          </a:stretch>
        </p:blipFill>
        <p:spPr bwMode="auto">
          <a:xfrm>
            <a:off x="0" y="0"/>
            <a:ext cx="1600200" cy="1581150"/>
          </a:xfrm>
          <a:prstGeom prst="rect">
            <a:avLst/>
          </a:prstGeom>
          <a:noFill/>
          <a:ln w="9525">
            <a:noFill/>
            <a:miter lim="800000"/>
            <a:headEnd/>
            <a:tailEnd/>
          </a:ln>
        </p:spPr>
      </p:pic>
      <p:pic>
        <p:nvPicPr>
          <p:cNvPr id="37895" name="Picture 10" descr="CRNRC195"/>
          <p:cNvPicPr>
            <a:picLocks noChangeAspect="1" noChangeArrowheads="1"/>
          </p:cNvPicPr>
          <p:nvPr/>
        </p:nvPicPr>
        <p:blipFill>
          <a:blip r:embed="rId5"/>
          <a:srcRect/>
          <a:stretch>
            <a:fillRect/>
          </a:stretch>
        </p:blipFill>
        <p:spPr bwMode="auto">
          <a:xfrm>
            <a:off x="7467600" y="5200650"/>
            <a:ext cx="1676400" cy="1657350"/>
          </a:xfrm>
          <a:prstGeom prst="rect">
            <a:avLst/>
          </a:prstGeom>
          <a:noFill/>
          <a:ln w="9525">
            <a:noFill/>
            <a:miter lim="800000"/>
            <a:headEnd/>
            <a:tailEnd/>
          </a:ln>
        </p:spPr>
      </p:pic>
      <p:pic>
        <p:nvPicPr>
          <p:cNvPr id="37896" name="Picture 11" descr="CRNRC196"/>
          <p:cNvPicPr>
            <a:picLocks noChangeAspect="1" noChangeArrowheads="1"/>
          </p:cNvPicPr>
          <p:nvPr/>
        </p:nvPicPr>
        <p:blipFill>
          <a:blip r:embed="rId6"/>
          <a:srcRect/>
          <a:stretch>
            <a:fillRect/>
          </a:stretch>
        </p:blipFill>
        <p:spPr bwMode="auto">
          <a:xfrm>
            <a:off x="0" y="5407025"/>
            <a:ext cx="1468438" cy="1450975"/>
          </a:xfrm>
          <a:prstGeom prst="rect">
            <a:avLst/>
          </a:prstGeom>
          <a:noFill/>
          <a:ln w="9525">
            <a:noFill/>
            <a:miter lim="800000"/>
            <a:headEnd/>
            <a:tailEnd/>
          </a:ln>
        </p:spPr>
      </p:pic>
      <p:pic>
        <p:nvPicPr>
          <p:cNvPr id="37897" name="Picture 13" descr="busket001"/>
          <p:cNvPicPr>
            <a:picLocks noChangeAspect="1" noChangeArrowheads="1"/>
          </p:cNvPicPr>
          <p:nvPr/>
        </p:nvPicPr>
        <p:blipFill>
          <a:blip r:embed="rId7"/>
          <a:srcRect/>
          <a:stretch>
            <a:fillRect/>
          </a:stretch>
        </p:blipFill>
        <p:spPr bwMode="auto">
          <a:xfrm>
            <a:off x="3657600" y="4343400"/>
            <a:ext cx="1724025" cy="2362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J023"/>
          <p:cNvPicPr>
            <a:picLocks noChangeAspect="1" noChangeArrowheads="1"/>
          </p:cNvPicPr>
          <p:nvPr/>
        </p:nvPicPr>
        <p:blipFill>
          <a:blip r:embed="rId4"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3" descr="Parchment"/>
          <p:cNvSpPr>
            <a:spLocks noChangeArrowheads="1"/>
          </p:cNvSpPr>
          <p:nvPr/>
        </p:nvSpPr>
        <p:spPr bwMode="auto">
          <a:xfrm>
            <a:off x="2514600" y="1098550"/>
            <a:ext cx="4419600" cy="762000"/>
          </a:xfrm>
          <a:prstGeom prst="ellipse">
            <a:avLst/>
          </a:prstGeom>
          <a:blipFill dpi="0" rotWithShape="1">
            <a:blip r:embed="rId5"/>
            <a:srcRect/>
            <a:tile tx="0" ty="0" sx="100000" sy="100000" flip="none" algn="tl"/>
          </a:blipFill>
          <a:ln w="38100">
            <a:solidFill>
              <a:srgbClr val="10F60A"/>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pic>
        <p:nvPicPr>
          <p:cNvPr id="178198" name="Bong dang thien than - DT.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0010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2954338" y="1212850"/>
            <a:ext cx="3525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DẶN DÒ</a:t>
            </a:r>
          </a:p>
        </p:txBody>
      </p:sp>
      <p:graphicFrame>
        <p:nvGraphicFramePr>
          <p:cNvPr id="178200" name="Text Box 6">
            <a:extLst>
              <a:ext uri="{FF2B5EF4-FFF2-40B4-BE49-F238E27FC236}">
                <a16:creationId xmlns:a16="http://schemas.microsoft.com/office/drawing/2014/main" xmlns="" id="{12A39A2D-3785-C2B6-7506-4977F84B5B6F}"/>
              </a:ext>
            </a:extLst>
          </p:cNvPr>
          <p:cNvGraphicFramePr/>
          <p:nvPr/>
        </p:nvGraphicFramePr>
        <p:xfrm>
          <a:off x="1195388" y="2287588"/>
          <a:ext cx="6445250" cy="2465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17819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707" fill="hold"/>
                                        <p:tgtEl>
                                          <p:spTgt spid="178198"/>
                                        </p:tgtEl>
                                      </p:cBhvr>
                                    </p:cmd>
                                  </p:childTnLst>
                                </p:cTn>
                              </p:par>
                            </p:childTnLst>
                          </p:cTn>
                        </p:par>
                      </p:childTnLst>
                    </p:cTn>
                  </p:par>
                </p:childTnLst>
              </p:cTn>
              <p:nextCondLst>
                <p:cond evt="onClick" delay="0">
                  <p:tgtEl>
                    <p:spTgt spid="17819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819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uoc_do_cac_nuoc_dong_nam_a_500_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632" y="152400"/>
            <a:ext cx="4835568" cy="335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181600" y="152400"/>
            <a:ext cx="3927432" cy="3810000"/>
          </a:xfrm>
        </p:spPr>
        <p:txBody>
          <a:bodyPr>
            <a:noAutofit/>
          </a:bodyPr>
          <a:lstStyle/>
          <a:p>
            <a:pPr algn="just"/>
            <a:r>
              <a:rPr lang="vi-VN" sz="2400" b="1" dirty="0">
                <a:cs typeface="Times New Roman" panose="02020603050405020304" pitchFamily="18" charset="0"/>
              </a:rPr>
              <a:t>Đông Nam Á </a:t>
            </a:r>
            <a:r>
              <a:rPr lang="en-US" sz="2400" dirty="0">
                <a:latin typeface="Times New Roman" panose="02020603050405020304" pitchFamily="18" charset="0"/>
                <a:cs typeface="Times New Roman" panose="02020603050405020304" pitchFamily="18" charset="0"/>
              </a:rPr>
              <a:t>(A South East Asia)</a:t>
            </a:r>
            <a:r>
              <a:rPr lang="vi-VN" sz="2400" dirty="0">
                <a:latin typeface="Times New Roman" panose="02020603050405020304" pitchFamily="18" charset="0"/>
                <a:cs typeface="Times New Roman" panose="02020603050405020304" pitchFamily="18" charset="0"/>
              </a:rPr>
              <a:t> là khu vực nằm ở phía Đông Nam của châu Á</a:t>
            </a:r>
            <a:r>
              <a:rPr lang="en-US" sz="2400" dirty="0">
                <a:latin typeface="Times New Roman" panose="02020603050405020304" pitchFamily="18" charset="0"/>
                <a:cs typeface="Times New Roman" panose="02020603050405020304" pitchFamily="18" charset="0"/>
              </a:rPr>
              <a:t>. Di</a:t>
            </a:r>
            <a:r>
              <a:rPr lang="vi-VN" sz="2400" dirty="0">
                <a:cs typeface="Times New Roman" panose="02020603050405020304" pitchFamily="18" charset="0"/>
              </a:rPr>
              <a:t>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4,5 </a:t>
            </a:r>
            <a:r>
              <a:rPr lang="vi-VN" sz="2400" dirty="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km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t>
            </a:r>
            <a:r>
              <a:rPr lang="vi-VN" sz="2400" dirty="0">
                <a:cs typeface="Times New Roman" panose="02020603050405020304" pitchFamily="18" charset="0"/>
              </a:rPr>
              <a:t>iếm</a:t>
            </a:r>
            <a:r>
              <a:rPr lang="en-US" sz="2400" dirty="0">
                <a:latin typeface="Times New Roman" panose="02020603050405020304" pitchFamily="18" charset="0"/>
                <a:cs typeface="Times New Roman" panose="02020603050405020304" pitchFamily="18" charset="0"/>
              </a:rPr>
              <a:t> 14.1 % </a:t>
            </a:r>
            <a:r>
              <a:rPr lang="vi-VN" sz="2400" dirty="0">
                <a:cs typeface="Times New Roman" panose="02020603050405020304" pitchFamily="18" charset="0"/>
              </a:rPr>
              <a:t>lãnh thổ châu Á và chiếm </a:t>
            </a:r>
            <a:r>
              <a:rPr lang="en-US" sz="2400" dirty="0">
                <a:latin typeface="Times New Roman" panose="02020603050405020304" pitchFamily="18" charset="0"/>
                <a:cs typeface="Times New Roman" panose="02020603050405020304" pitchFamily="18" charset="0"/>
              </a:rPr>
              <a:t>3.3 % </a:t>
            </a:r>
            <a:r>
              <a:rPr lang="vi-VN" sz="2400" dirty="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vi-VN" sz="2400" dirty="0">
                <a:cs typeface="Times New Roman" panose="02020603050405020304" pitchFamily="18" charset="0"/>
              </a:rPr>
              <a:t>toàn thế giới</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Nằm ở vị trí ngã 3 đường được 2 đại dương lớn bao quanh, có vị trí chiến lược vô cùng quan trọng</a:t>
            </a:r>
            <a:endParaRPr lang="en-US" sz="2400" dirty="0"/>
          </a:p>
        </p:txBody>
      </p:sp>
      <p:sp>
        <p:nvSpPr>
          <p:cNvPr id="5" name="Title 1"/>
          <p:cNvSpPr txBox="1"/>
          <p:nvPr/>
        </p:nvSpPr>
        <p:spPr>
          <a:xfrm>
            <a:off x="193632" y="3962400"/>
            <a:ext cx="8915400" cy="259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dirty="0"/>
              <a:t>Dân số các nước Asean (Đông Nam Á) hiện là 675.432.749 người tính đến Thứ Năm, ngày 15 tháng 7 năm 2021, dựa trên ước tính mới nhất của Liên Hợp Quốc. chiếm 8,58% tổng dân số thế giới, thứ 3 ở châu Á trong số các tiểu vùng được xếp hạng theo Dân số.</a:t>
            </a:r>
            <a:br>
              <a:rPr lang="vi-VN" sz="2400" dirty="0"/>
            </a:br>
            <a:r>
              <a:rPr lang="vi-VN" sz="2400" dirty="0"/>
              <a:t>Mật độ dân số: 154 người / Km2 (399 người / m2); trong đó 50% dân số là thành thị (334.418.881 người vào năm 2019).</a:t>
            </a:r>
            <a:br>
              <a:rPr lang="vi-VN" sz="2400" dirty="0"/>
            </a:br>
            <a:r>
              <a:rPr lang="vi-VN" sz="2400" dirty="0"/>
              <a:t>Độ tuổi trung bình ở Đông Nam Á là 30,2 năm.</a:t>
            </a:r>
          </a:p>
        </p:txBody>
      </p:sp>
      <p:sp>
        <p:nvSpPr>
          <p:cNvPr id="6" name="TextBox 5"/>
          <p:cNvSpPr txBox="1"/>
          <p:nvPr/>
        </p:nvSpPr>
        <p:spPr>
          <a:xfrm>
            <a:off x="630216" y="3505199"/>
            <a:ext cx="3636984" cy="369332"/>
          </a:xfrm>
          <a:prstGeom prst="rect">
            <a:avLst/>
          </a:prstGeom>
          <a:noFill/>
          <a:ln>
            <a:solidFill>
              <a:srgbClr val="00B0F0"/>
            </a:solidFill>
          </a:ln>
        </p:spPr>
        <p:txBody>
          <a:bodyPr wrap="square" rtlCol="0">
            <a:spAutoFit/>
          </a:bodyPr>
          <a:lstStyle/>
          <a:p>
            <a:r>
              <a:rPr lang="vi-VN" b="1" dirty="0">
                <a:solidFill>
                  <a:srgbClr val="FF0000"/>
                </a:solidFill>
                <a:latin typeface="+mj-lt"/>
              </a:rPr>
              <a:t>Lược đồ các nước Đông Nam Á</a:t>
            </a:r>
            <a:endParaRPr lang="en-US"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ambod"/>
          <p:cNvPicPr>
            <a:picLocks noChangeAspect="1" noChangeArrowheads="1"/>
          </p:cNvPicPr>
          <p:nvPr/>
        </p:nvPicPr>
        <p:blipFill>
          <a:blip r:embed="rId2"/>
          <a:srcRect l="25067" t="20802" r="26152" b="36862"/>
          <a:stretch>
            <a:fillRect/>
          </a:stretch>
        </p:blipFill>
        <p:spPr bwMode="auto">
          <a:xfrm>
            <a:off x="381000" y="609600"/>
            <a:ext cx="2057400" cy="1325563"/>
          </a:xfrm>
          <a:prstGeom prst="rect">
            <a:avLst/>
          </a:prstGeom>
          <a:noFill/>
        </p:spPr>
      </p:pic>
      <p:pic>
        <p:nvPicPr>
          <p:cNvPr id="74755" name="Picture 3" descr="co eastTimo"/>
          <p:cNvPicPr>
            <a:picLocks noChangeAspect="1" noChangeArrowheads="1"/>
          </p:cNvPicPr>
          <p:nvPr/>
        </p:nvPicPr>
        <p:blipFill>
          <a:blip r:embed="rId3"/>
          <a:srcRect l="26152" t="25183" r="25067" b="42700"/>
          <a:stretch>
            <a:fillRect/>
          </a:stretch>
        </p:blipFill>
        <p:spPr bwMode="auto">
          <a:xfrm>
            <a:off x="2514600" y="609600"/>
            <a:ext cx="2057400" cy="1295400"/>
          </a:xfrm>
          <a:prstGeom prst="rect">
            <a:avLst/>
          </a:prstGeom>
          <a:noFill/>
        </p:spPr>
      </p:pic>
      <p:pic>
        <p:nvPicPr>
          <p:cNvPr id="74756" name="Picture 4" descr="indone"/>
          <p:cNvPicPr>
            <a:picLocks noChangeAspect="1" noChangeArrowheads="1"/>
          </p:cNvPicPr>
          <p:nvPr/>
        </p:nvPicPr>
        <p:blipFill>
          <a:blip r:embed="rId4"/>
          <a:srcRect l="20732" t="14963" r="30487" b="42700"/>
          <a:stretch>
            <a:fillRect/>
          </a:stretch>
        </p:blipFill>
        <p:spPr bwMode="auto">
          <a:xfrm>
            <a:off x="4800600" y="609600"/>
            <a:ext cx="1905000" cy="1340556"/>
          </a:xfrm>
          <a:prstGeom prst="rect">
            <a:avLst/>
          </a:prstGeom>
          <a:noFill/>
          <a:ln>
            <a:solidFill>
              <a:schemeClr val="tx1"/>
            </a:solidFill>
          </a:ln>
        </p:spPr>
      </p:pic>
      <p:pic>
        <p:nvPicPr>
          <p:cNvPr id="74757" name="Picture 5" descr="laos"/>
          <p:cNvPicPr>
            <a:picLocks noChangeAspect="1" noChangeArrowheads="1"/>
          </p:cNvPicPr>
          <p:nvPr/>
        </p:nvPicPr>
        <p:blipFill>
          <a:blip r:embed="rId5"/>
          <a:srcRect l="22899" t="17883" r="28320" b="39781"/>
          <a:stretch>
            <a:fillRect/>
          </a:stretch>
        </p:blipFill>
        <p:spPr bwMode="auto">
          <a:xfrm>
            <a:off x="6934200" y="609600"/>
            <a:ext cx="2057400" cy="1325563"/>
          </a:xfrm>
          <a:prstGeom prst="rect">
            <a:avLst/>
          </a:prstGeom>
          <a:noFill/>
        </p:spPr>
      </p:pic>
      <p:pic>
        <p:nvPicPr>
          <p:cNvPr id="74758" name="Picture 6" descr="malaixia"/>
          <p:cNvPicPr>
            <a:picLocks noChangeAspect="1" noChangeArrowheads="1"/>
          </p:cNvPicPr>
          <p:nvPr/>
        </p:nvPicPr>
        <p:blipFill>
          <a:blip r:embed="rId6"/>
          <a:srcRect l="25067" t="25183" r="26152" b="42700"/>
          <a:stretch>
            <a:fillRect/>
          </a:stretch>
        </p:blipFill>
        <p:spPr bwMode="auto">
          <a:xfrm>
            <a:off x="304800" y="2057400"/>
            <a:ext cx="2057400" cy="1304925"/>
          </a:xfrm>
          <a:prstGeom prst="rect">
            <a:avLst/>
          </a:prstGeom>
          <a:noFill/>
        </p:spPr>
      </p:pic>
      <p:pic>
        <p:nvPicPr>
          <p:cNvPr id="74759" name="Picture 7" descr="mianmar"/>
          <p:cNvPicPr>
            <a:picLocks noChangeAspect="1" noChangeArrowheads="1"/>
          </p:cNvPicPr>
          <p:nvPr/>
        </p:nvPicPr>
        <p:blipFill>
          <a:blip r:embed="rId7"/>
          <a:srcRect l="22900" t="22263" r="27235" b="41241"/>
          <a:stretch>
            <a:fillRect/>
          </a:stretch>
        </p:blipFill>
        <p:spPr bwMode="auto">
          <a:xfrm>
            <a:off x="2514600" y="2057400"/>
            <a:ext cx="2057400" cy="1295400"/>
          </a:xfrm>
          <a:prstGeom prst="rect">
            <a:avLst/>
          </a:prstGeom>
          <a:noFill/>
        </p:spPr>
      </p:pic>
      <p:pic>
        <p:nvPicPr>
          <p:cNvPr id="74760" name="Picture 8" descr="philippin"/>
          <p:cNvPicPr>
            <a:picLocks noChangeAspect="1" noChangeArrowheads="1"/>
          </p:cNvPicPr>
          <p:nvPr/>
        </p:nvPicPr>
        <p:blipFill>
          <a:blip r:embed="rId8"/>
          <a:srcRect l="25067" t="19344" r="27235" b="47081"/>
          <a:stretch>
            <a:fillRect/>
          </a:stretch>
        </p:blipFill>
        <p:spPr bwMode="auto">
          <a:xfrm>
            <a:off x="4648200" y="2133600"/>
            <a:ext cx="2057400" cy="1295400"/>
          </a:xfrm>
          <a:prstGeom prst="rect">
            <a:avLst/>
          </a:prstGeom>
          <a:noFill/>
        </p:spPr>
      </p:pic>
      <p:sp>
        <p:nvSpPr>
          <p:cNvPr id="74761" name="Text Box 9"/>
          <p:cNvSpPr txBox="1">
            <a:spLocks noChangeArrowheads="1"/>
          </p:cNvSpPr>
          <p:nvPr/>
        </p:nvSpPr>
        <p:spPr bwMode="auto">
          <a:xfrm>
            <a:off x="533400" y="3048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Campuchia</a:t>
            </a:r>
            <a:endParaRPr lang="en-US" b="1" dirty="0">
              <a:latin typeface="Tahoma" panose="020B0604030504040204" pitchFamily="34" charset="0"/>
            </a:endParaRPr>
          </a:p>
        </p:txBody>
      </p:sp>
      <p:sp>
        <p:nvSpPr>
          <p:cNvPr id="74762" name="Text Box 10"/>
          <p:cNvSpPr txBox="1">
            <a:spLocks noChangeArrowheads="1"/>
          </p:cNvSpPr>
          <p:nvPr/>
        </p:nvSpPr>
        <p:spPr bwMode="auto">
          <a:xfrm>
            <a:off x="2438400" y="193675"/>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Đông</a:t>
            </a:r>
            <a:r>
              <a:rPr lang="en-US" b="1" dirty="0">
                <a:latin typeface="Tahoma" panose="020B0604030504040204" pitchFamily="34" charset="0"/>
              </a:rPr>
              <a:t> Ti </a:t>
            </a:r>
            <a:r>
              <a:rPr lang="en-US" b="1" dirty="0" err="1">
                <a:latin typeface="Tahoma" panose="020B0604030504040204" pitchFamily="34" charset="0"/>
              </a:rPr>
              <a:t>mo</a:t>
            </a:r>
            <a:endParaRPr lang="en-US" b="1" dirty="0">
              <a:latin typeface="Tahoma" panose="020B0604030504040204" pitchFamily="34" charset="0"/>
            </a:endParaRPr>
          </a:p>
        </p:txBody>
      </p:sp>
      <p:sp>
        <p:nvSpPr>
          <p:cNvPr id="74763" name="Text Box 11"/>
          <p:cNvSpPr txBox="1">
            <a:spLocks noChangeArrowheads="1"/>
          </p:cNvSpPr>
          <p:nvPr/>
        </p:nvSpPr>
        <p:spPr bwMode="auto">
          <a:xfrm>
            <a:off x="4724400" y="35052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Philippin</a:t>
            </a:r>
            <a:endParaRPr lang="en-US" b="1" dirty="0">
              <a:latin typeface="Tahoma" panose="020B0604030504040204" pitchFamily="34" charset="0"/>
            </a:endParaRPr>
          </a:p>
        </p:txBody>
      </p:sp>
      <p:sp>
        <p:nvSpPr>
          <p:cNvPr id="74764" name="Text Box 12"/>
          <p:cNvSpPr txBox="1">
            <a:spLocks noChangeArrowheads="1"/>
          </p:cNvSpPr>
          <p:nvPr/>
        </p:nvSpPr>
        <p:spPr bwMode="auto">
          <a:xfrm>
            <a:off x="7693025" y="2159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Lào</a:t>
            </a:r>
            <a:endParaRPr lang="en-US" b="1" dirty="0">
              <a:latin typeface="Tahoma" panose="020B0604030504040204" pitchFamily="34" charset="0"/>
            </a:endParaRPr>
          </a:p>
        </p:txBody>
      </p:sp>
      <p:sp>
        <p:nvSpPr>
          <p:cNvPr id="74765" name="Text Box 13"/>
          <p:cNvSpPr txBox="1">
            <a:spLocks noChangeArrowheads="1"/>
          </p:cNvSpPr>
          <p:nvPr/>
        </p:nvSpPr>
        <p:spPr bwMode="auto">
          <a:xfrm>
            <a:off x="457200" y="34290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Malaixia</a:t>
            </a:r>
            <a:endParaRPr lang="en-US" b="1" dirty="0">
              <a:latin typeface="Tahoma" panose="020B0604030504040204" pitchFamily="34" charset="0"/>
            </a:endParaRPr>
          </a:p>
        </p:txBody>
      </p:sp>
      <p:sp>
        <p:nvSpPr>
          <p:cNvPr id="74766" name="Text Box 14"/>
          <p:cNvSpPr txBox="1">
            <a:spLocks noChangeArrowheads="1"/>
          </p:cNvSpPr>
          <p:nvPr/>
        </p:nvSpPr>
        <p:spPr bwMode="auto">
          <a:xfrm>
            <a:off x="2667000" y="34290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Mi</a:t>
            </a:r>
            <a:r>
              <a:rPr lang="en-US" b="1" dirty="0">
                <a:latin typeface="Tahoma" panose="020B0604030504040204" pitchFamily="34" charset="0"/>
              </a:rPr>
              <a:t> an ma</a:t>
            </a:r>
          </a:p>
        </p:txBody>
      </p:sp>
      <p:sp>
        <p:nvSpPr>
          <p:cNvPr id="74767" name="Text Box 15"/>
          <p:cNvSpPr txBox="1">
            <a:spLocks noChangeArrowheads="1"/>
          </p:cNvSpPr>
          <p:nvPr/>
        </p:nvSpPr>
        <p:spPr bwMode="auto">
          <a:xfrm>
            <a:off x="6934200" y="35052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Singapo</a:t>
            </a:r>
            <a:endParaRPr lang="en-US" b="1" dirty="0">
              <a:latin typeface="Tahoma" panose="020B0604030504040204" pitchFamily="34" charset="0"/>
            </a:endParaRPr>
          </a:p>
        </p:txBody>
      </p:sp>
      <p:sp>
        <p:nvSpPr>
          <p:cNvPr id="74768" name="Text Box 16"/>
          <p:cNvSpPr txBox="1">
            <a:spLocks noChangeArrowheads="1"/>
          </p:cNvSpPr>
          <p:nvPr/>
        </p:nvSpPr>
        <p:spPr bwMode="auto">
          <a:xfrm>
            <a:off x="609600" y="5105400"/>
            <a:ext cx="1905000" cy="366713"/>
          </a:xfrm>
          <a:prstGeom prst="rect">
            <a:avLst/>
          </a:prstGeom>
          <a:noFill/>
          <a:ln w="9525">
            <a:noFill/>
            <a:miter lim="800000"/>
          </a:ln>
          <a:effectLst/>
        </p:spPr>
        <p:txBody>
          <a:bodyPr>
            <a:spAutoFit/>
          </a:bodyPr>
          <a:lstStyle/>
          <a:p>
            <a:pPr eaLnBrk="0" hangingPunct="0">
              <a:spcBef>
                <a:spcPct val="50000"/>
              </a:spcBef>
            </a:pPr>
            <a:r>
              <a:rPr lang="en-US" b="1" dirty="0">
                <a:latin typeface="Tahoma" panose="020B0604030504040204" pitchFamily="34" charset="0"/>
              </a:rPr>
              <a:t>Thai </a:t>
            </a:r>
            <a:r>
              <a:rPr lang="en-US" b="1" dirty="0" err="1">
                <a:latin typeface="Tahoma" panose="020B0604030504040204" pitchFamily="34" charset="0"/>
              </a:rPr>
              <a:t>lan</a:t>
            </a:r>
            <a:endParaRPr lang="en-US" b="1" dirty="0">
              <a:latin typeface="Tahoma" panose="020B0604030504040204" pitchFamily="34" charset="0"/>
            </a:endParaRPr>
          </a:p>
        </p:txBody>
      </p:sp>
      <p:sp>
        <p:nvSpPr>
          <p:cNvPr id="74769" name="Text Box 17"/>
          <p:cNvSpPr txBox="1">
            <a:spLocks noChangeArrowheads="1"/>
          </p:cNvSpPr>
          <p:nvPr/>
        </p:nvSpPr>
        <p:spPr bwMode="auto">
          <a:xfrm>
            <a:off x="2819400" y="5181600"/>
            <a:ext cx="19050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Bru</a:t>
            </a:r>
            <a:r>
              <a:rPr lang="en-US" b="1" dirty="0">
                <a:latin typeface="Tahoma" panose="020B0604030504040204" pitchFamily="34" charset="0"/>
              </a:rPr>
              <a:t> </a:t>
            </a:r>
            <a:r>
              <a:rPr lang="en-US" b="1" dirty="0" err="1">
                <a:latin typeface="Tahoma" panose="020B0604030504040204" pitchFamily="34" charset="0"/>
              </a:rPr>
              <a:t>nây</a:t>
            </a:r>
            <a:endParaRPr lang="en-US" b="1" dirty="0">
              <a:latin typeface="Tahoma" panose="020B0604030504040204" pitchFamily="34" charset="0"/>
            </a:endParaRPr>
          </a:p>
        </p:txBody>
      </p:sp>
      <p:sp>
        <p:nvSpPr>
          <p:cNvPr id="74770" name="Text Box 18"/>
          <p:cNvSpPr txBox="1">
            <a:spLocks noChangeArrowheads="1"/>
          </p:cNvSpPr>
          <p:nvPr/>
        </p:nvSpPr>
        <p:spPr bwMode="auto">
          <a:xfrm>
            <a:off x="4953000" y="51816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Việt</a:t>
            </a:r>
            <a:r>
              <a:rPr lang="en-US" b="1" dirty="0">
                <a:latin typeface="Tahoma" panose="020B0604030504040204" pitchFamily="34" charset="0"/>
              </a:rPr>
              <a:t> Nam</a:t>
            </a:r>
          </a:p>
        </p:txBody>
      </p:sp>
      <p:sp>
        <p:nvSpPr>
          <p:cNvPr id="74771" name="Text Box 19"/>
          <p:cNvSpPr txBox="1">
            <a:spLocks noChangeArrowheads="1"/>
          </p:cNvSpPr>
          <p:nvPr/>
        </p:nvSpPr>
        <p:spPr bwMode="auto">
          <a:xfrm>
            <a:off x="4876800" y="200025"/>
            <a:ext cx="1828800" cy="366713"/>
          </a:xfrm>
          <a:prstGeom prst="rect">
            <a:avLst/>
          </a:prstGeom>
          <a:noFill/>
          <a:ln w="9525">
            <a:noFill/>
            <a:miter lim="800000"/>
          </a:ln>
          <a:effectLst/>
        </p:spPr>
        <p:txBody>
          <a:bodyPr>
            <a:spAutoFit/>
          </a:bodyPr>
          <a:lstStyle/>
          <a:p>
            <a:pPr eaLnBrk="0" hangingPunct="0">
              <a:spcBef>
                <a:spcPct val="50000"/>
              </a:spcBef>
            </a:pPr>
            <a:r>
              <a:rPr lang="en-US" b="1" dirty="0">
                <a:latin typeface="Tahoma" panose="020B0604030504040204" pitchFamily="34" charset="0"/>
              </a:rPr>
              <a:t>In </a:t>
            </a:r>
            <a:r>
              <a:rPr lang="en-US" b="1" dirty="0" err="1">
                <a:latin typeface="Tahoma" panose="020B0604030504040204" pitchFamily="34" charset="0"/>
              </a:rPr>
              <a:t>đô</a:t>
            </a:r>
            <a:r>
              <a:rPr lang="en-US" b="1" dirty="0">
                <a:latin typeface="Tahoma" panose="020B0604030504040204" pitchFamily="34" charset="0"/>
              </a:rPr>
              <a:t> </a:t>
            </a:r>
            <a:r>
              <a:rPr lang="en-US" b="1" dirty="0" err="1">
                <a:latin typeface="Tahoma" panose="020B0604030504040204" pitchFamily="34" charset="0"/>
              </a:rPr>
              <a:t>nê</a:t>
            </a:r>
            <a:r>
              <a:rPr lang="en-US" b="1" dirty="0">
                <a:latin typeface="Tahoma" panose="020B0604030504040204" pitchFamily="34" charset="0"/>
              </a:rPr>
              <a:t> </a:t>
            </a:r>
            <a:r>
              <a:rPr lang="en-US" b="1" dirty="0" err="1">
                <a:latin typeface="Tahoma" panose="020B0604030504040204" pitchFamily="34" charset="0"/>
              </a:rPr>
              <a:t>sia</a:t>
            </a:r>
            <a:endParaRPr lang="en-US" b="1" dirty="0">
              <a:latin typeface="Tahoma" panose="020B0604030504040204" pitchFamily="34" charset="0"/>
            </a:endParaRPr>
          </a:p>
        </p:txBody>
      </p:sp>
      <p:pic>
        <p:nvPicPr>
          <p:cNvPr id="74772" name="Picture 20" descr="thailand"/>
          <p:cNvPicPr>
            <a:picLocks noChangeAspect="1" noChangeArrowheads="1"/>
          </p:cNvPicPr>
          <p:nvPr/>
        </p:nvPicPr>
        <p:blipFill>
          <a:blip r:embed="rId9"/>
          <a:srcRect l="23984" t="20802" r="28320" b="35402"/>
          <a:stretch>
            <a:fillRect/>
          </a:stretch>
        </p:blipFill>
        <p:spPr bwMode="auto">
          <a:xfrm>
            <a:off x="381000" y="3810000"/>
            <a:ext cx="2057400" cy="1249363"/>
          </a:xfrm>
          <a:prstGeom prst="rect">
            <a:avLst/>
          </a:prstGeom>
          <a:noFill/>
        </p:spPr>
      </p:pic>
      <p:pic>
        <p:nvPicPr>
          <p:cNvPr id="74773" name="Picture 21" descr="singapor"/>
          <p:cNvPicPr>
            <a:picLocks noChangeAspect="1" noChangeArrowheads="1"/>
          </p:cNvPicPr>
          <p:nvPr/>
        </p:nvPicPr>
        <p:blipFill>
          <a:blip r:embed="rId10"/>
          <a:srcRect l="25067" t="16423" r="26152" b="38321"/>
          <a:stretch>
            <a:fillRect/>
          </a:stretch>
        </p:blipFill>
        <p:spPr bwMode="auto">
          <a:xfrm>
            <a:off x="6781800" y="2133600"/>
            <a:ext cx="2057400" cy="1265238"/>
          </a:xfrm>
          <a:prstGeom prst="rect">
            <a:avLst/>
          </a:prstGeom>
          <a:noFill/>
        </p:spPr>
      </p:pic>
      <p:pic>
        <p:nvPicPr>
          <p:cNvPr id="74774" name="Picture 22" descr="vietnam"/>
          <p:cNvPicPr>
            <a:picLocks noChangeAspect="1" noChangeArrowheads="1"/>
          </p:cNvPicPr>
          <p:nvPr/>
        </p:nvPicPr>
        <p:blipFill>
          <a:blip r:embed="rId11"/>
          <a:srcRect l="23984" t="19344" r="27235" b="36861"/>
          <a:stretch>
            <a:fillRect/>
          </a:stretch>
        </p:blipFill>
        <p:spPr bwMode="auto">
          <a:xfrm>
            <a:off x="4800600" y="3886200"/>
            <a:ext cx="2057400" cy="1270000"/>
          </a:xfrm>
          <a:prstGeom prst="rect">
            <a:avLst/>
          </a:prstGeom>
          <a:noFill/>
        </p:spPr>
      </p:pic>
      <p:pic>
        <p:nvPicPr>
          <p:cNvPr id="74775" name="Picture 23" descr="Brunây"/>
          <p:cNvPicPr>
            <a:picLocks noChangeAspect="1" noChangeArrowheads="1"/>
          </p:cNvPicPr>
          <p:nvPr/>
        </p:nvPicPr>
        <p:blipFill>
          <a:blip r:embed="rId12"/>
          <a:srcRect l="22899" t="20802" r="28320" b="45621"/>
          <a:stretch>
            <a:fillRect/>
          </a:stretch>
        </p:blipFill>
        <p:spPr bwMode="auto">
          <a:xfrm>
            <a:off x="2590800" y="3886200"/>
            <a:ext cx="2057400" cy="1219200"/>
          </a:xfrm>
          <a:prstGeom prst="rect">
            <a:avLst/>
          </a:prstGeom>
          <a:noFill/>
        </p:spPr>
      </p:pic>
      <p:pic>
        <p:nvPicPr>
          <p:cNvPr id="74776" name="Picture 24" descr="D6813819845B4220B39B42C244DE315A"/>
          <p:cNvPicPr>
            <a:picLocks noChangeAspect="1" noChangeArrowheads="1" noCrop="1"/>
          </p:cNvPicPr>
          <p:nvPr/>
        </p:nvPicPr>
        <p:blipFill>
          <a:blip r:embed="rId13"/>
          <a:srcRect/>
          <a:stretch>
            <a:fillRect/>
          </a:stretch>
        </p:blipFill>
        <p:spPr bwMode="auto">
          <a:xfrm>
            <a:off x="8286750" y="4953000"/>
            <a:ext cx="857250" cy="1905000"/>
          </a:xfrm>
          <a:prstGeom prst="rect">
            <a:avLst/>
          </a:prstGeom>
          <a:noFill/>
        </p:spPr>
      </p:pic>
      <p:pic>
        <p:nvPicPr>
          <p:cNvPr id="74777" name="Picture 25" descr="D6813819845B4220B39B42C244DE315A"/>
          <p:cNvPicPr>
            <a:picLocks noChangeAspect="1" noChangeArrowheads="1" noCrop="1"/>
          </p:cNvPicPr>
          <p:nvPr/>
        </p:nvPicPr>
        <p:blipFill>
          <a:blip r:embed="rId13"/>
          <a:srcRect/>
          <a:stretch>
            <a:fillRect/>
          </a:stretch>
        </p:blipFill>
        <p:spPr bwMode="auto">
          <a:xfrm>
            <a:off x="0" y="4953000"/>
            <a:ext cx="857250" cy="1905000"/>
          </a:xfrm>
          <a:prstGeom prst="rect">
            <a:avLst/>
          </a:prstGeom>
          <a:noFill/>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7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7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7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47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p:bldP spid="74762" grpId="0"/>
      <p:bldP spid="74763" grpId="0"/>
      <p:bldP spid="74764" grpId="0"/>
      <p:bldP spid="74765" grpId="0"/>
      <p:bldP spid="74766" grpId="0"/>
      <p:bldP spid="74767" grpId="0"/>
      <p:bldP spid="74768" grpId="0"/>
      <p:bldP spid="74769" grpId="0"/>
      <p:bldP spid="74770" grpId="0"/>
      <p:bldP spid="747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rd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5" r="18420"/>
          <a:stretch>
            <a:fillRect/>
          </a:stretch>
        </p:blipFill>
        <p:spPr bwMode="auto">
          <a:xfrm>
            <a:off x="304800" y="914400"/>
            <a:ext cx="8686800" cy="507467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lord2"/>
          <p:cNvPicPr>
            <a:picLocks noChangeAspect="1" noChangeArrowheads="1"/>
          </p:cNvPicPr>
          <p:nvPr/>
        </p:nvPicPr>
        <p:blipFill>
          <a:blip r:embed="rId2">
            <a:extLst>
              <a:ext uri="{28A0092B-C50C-407E-A947-70E740481C1C}">
                <a14:useLocalDpi xmlns:a14="http://schemas.microsoft.com/office/drawing/2010/main" val="0"/>
              </a:ext>
            </a:extLst>
          </a:blip>
          <a:srcRect l="91447" t="15640" r="1315" b="12415"/>
          <a:stretch>
            <a:fillRect/>
          </a:stretch>
        </p:blipFill>
        <p:spPr bwMode="auto">
          <a:xfrm>
            <a:off x="228600" y="3246328"/>
            <a:ext cx="838200" cy="274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7023970" y="3246329"/>
            <a:ext cx="1905000" cy="1325671"/>
          </a:xfrm>
          <a:prstGeom prst="rect">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a:p>
        </p:txBody>
      </p:sp>
      <p:sp>
        <p:nvSpPr>
          <p:cNvPr id="8" name="Title 7"/>
          <p:cNvSpPr txBox="1">
            <a:spLocks noGrp="1"/>
          </p:cNvSpPr>
          <p:nvPr>
            <p:ph type="title"/>
          </p:nvPr>
        </p:nvSpPr>
        <p:spPr>
          <a:xfrm>
            <a:off x="322545" y="259326"/>
            <a:ext cx="8229600"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I. TÌNH HÌNH ĐÔNG NAM Á TRƯỚC VÀ SAU NĂM 1945</a:t>
            </a:r>
          </a:p>
        </p:txBody>
      </p:sp>
      <p:sp>
        <p:nvSpPr>
          <p:cNvPr id="9" name="Text Box 5"/>
          <p:cNvSpPr txBox="1">
            <a:spLocks noChangeArrowheads="1"/>
          </p:cNvSpPr>
          <p:nvPr/>
        </p:nvSpPr>
        <p:spPr bwMode="auto">
          <a:xfrm>
            <a:off x="1295400" y="6172200"/>
            <a:ext cx="6843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000" b="1" dirty="0" err="1">
                <a:latin typeface="Arial" panose="020B0604020202020204" pitchFamily="34" charset="0"/>
                <a:cs typeface="Arial" panose="020B0604020202020204" pitchFamily="34" charset="0"/>
              </a:rPr>
              <a:t>Lược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đồ</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nước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quốc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thuộc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địa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trước</a:t>
            </a:r>
            <a:r>
              <a:rPr lang="en-US" sz="2000" b="1" dirty="0">
                <a:latin typeface="Arial" panose="020B0604020202020204" pitchFamily="34" charset="0"/>
                <a:cs typeface="Arial" panose="020B0604020202020204" pitchFamily="34" charset="0"/>
              </a:rPr>
              <a:t> CTTG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332" y="6071744"/>
            <a:ext cx="8342752" cy="55498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345332" y="1485786"/>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345332" y="3540852"/>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345332" y="97560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345332" y="554852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45332" y="298608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191000" y="2095184"/>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211908" y="4683023"/>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Luoc do cac nuoc Dong Nam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7391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Text Box 13"/>
          <p:cNvSpPr txBox="1">
            <a:spLocks noChangeArrowheads="1"/>
          </p:cNvSpPr>
          <p:nvPr/>
        </p:nvSpPr>
        <p:spPr bwMode="auto">
          <a:xfrm>
            <a:off x="4114800" y="1752600"/>
            <a:ext cx="2286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a:solidFill>
                  <a:srgbClr val="333300"/>
                </a:solidFill>
                <a:cs typeface="Arial" panose="020B0604020202020204" pitchFamily="34" charset="0"/>
              </a:rPr>
              <a:t>   </a:t>
            </a:r>
            <a:r>
              <a:rPr lang="en-US" altLang="en-US" sz="1500" b="1">
                <a:solidFill>
                  <a:srgbClr val="333300"/>
                </a:solidFill>
                <a:cs typeface="Times New Roman" panose="02020603050405020304" pitchFamily="18" charset="0"/>
              </a:rPr>
              <a:t>Việt  Nam (P)</a:t>
            </a:r>
          </a:p>
        </p:txBody>
      </p:sp>
      <p:sp>
        <p:nvSpPr>
          <p:cNvPr id="41998" name="Text Box 14"/>
          <p:cNvSpPr txBox="1">
            <a:spLocks noChangeArrowheads="1"/>
          </p:cNvSpPr>
          <p:nvPr/>
        </p:nvSpPr>
        <p:spPr bwMode="auto">
          <a:xfrm>
            <a:off x="2667000" y="1066800"/>
            <a:ext cx="1219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Lào </a:t>
            </a:r>
          </a:p>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(P)</a:t>
            </a:r>
          </a:p>
        </p:txBody>
      </p:sp>
      <p:sp>
        <p:nvSpPr>
          <p:cNvPr id="42001" name="Text Box 17"/>
          <p:cNvSpPr txBox="1">
            <a:spLocks noChangeArrowheads="1"/>
          </p:cNvSpPr>
          <p:nvPr/>
        </p:nvSpPr>
        <p:spPr bwMode="auto">
          <a:xfrm>
            <a:off x="1600200" y="998538"/>
            <a:ext cx="69691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1600" b="1">
                <a:solidFill>
                  <a:srgbClr val="333300"/>
                </a:solidFill>
                <a:latin typeface="Times New Roman" panose="02020603050405020304" pitchFamily="18" charset="0"/>
                <a:cs typeface="Times New Roman" panose="02020603050405020304" pitchFamily="18" charset="0"/>
              </a:rPr>
              <a:t>Miến Điện</a:t>
            </a:r>
          </a:p>
          <a:p>
            <a:pPr algn="ctr" eaLnBrk="1" hangingPunct="1">
              <a:lnSpc>
                <a:spcPct val="90000"/>
              </a:lnSpc>
            </a:pPr>
            <a:r>
              <a:rPr lang="en-US" altLang="en-US" sz="1600" b="1">
                <a:solidFill>
                  <a:srgbClr val="333300"/>
                </a:solidFill>
                <a:latin typeface="Times New Roman" panose="02020603050405020304" pitchFamily="18" charset="0"/>
                <a:cs typeface="Times New Roman" panose="02020603050405020304" pitchFamily="18" charset="0"/>
              </a:rPr>
              <a:t> (A)</a:t>
            </a:r>
          </a:p>
        </p:txBody>
      </p:sp>
      <p:grpSp>
        <p:nvGrpSpPr>
          <p:cNvPr id="8198" name="Group 6"/>
          <p:cNvGrpSpPr/>
          <p:nvPr/>
        </p:nvGrpSpPr>
        <p:grpSpPr bwMode="auto">
          <a:xfrm>
            <a:off x="2633663" y="609600"/>
            <a:ext cx="4257675" cy="3479800"/>
            <a:chOff x="1686" y="384"/>
            <a:chExt cx="2682" cy="2192"/>
          </a:xfrm>
        </p:grpSpPr>
        <p:sp>
          <p:nvSpPr>
            <p:cNvPr id="7191" name="Text Box 19"/>
            <p:cNvSpPr txBox="1">
              <a:spLocks noChangeArrowheads="1"/>
            </p:cNvSpPr>
            <p:nvPr/>
          </p:nvSpPr>
          <p:spPr bwMode="auto">
            <a:xfrm>
              <a:off x="2905" y="384"/>
              <a:ext cx="14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endParaRPr lang="en-US" altLang="en-US" sz="1500" b="1">
                <a:solidFill>
                  <a:srgbClr val="333300"/>
                </a:solidFill>
                <a:cs typeface="Arial" panose="020B0604020202020204" pitchFamily="34" charset="0"/>
              </a:endParaRPr>
            </a:p>
          </p:txBody>
        </p:sp>
        <p:sp>
          <p:nvSpPr>
            <p:cNvPr id="7192" name="Text Box 21"/>
            <p:cNvSpPr txBox="1">
              <a:spLocks noChangeArrowheads="1"/>
            </p:cNvSpPr>
            <p:nvPr/>
          </p:nvSpPr>
          <p:spPr bwMode="auto">
            <a:xfrm>
              <a:off x="1686" y="2304"/>
              <a:ext cx="78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400" b="1">
                  <a:solidFill>
                    <a:srgbClr val="333300"/>
                  </a:solidFill>
                  <a:latin typeface="Times New Roman" panose="02020603050405020304" pitchFamily="18" charset="0"/>
                  <a:cs typeface="Times New Roman" panose="02020603050405020304" pitchFamily="18" charset="0"/>
                </a:rPr>
                <a:t>Mã Lai</a:t>
              </a:r>
            </a:p>
            <a:p>
              <a:pPr algn="ctr" eaLnBrk="1" hangingPunct="1">
                <a:lnSpc>
                  <a:spcPct val="80000"/>
                </a:lnSpc>
              </a:pPr>
              <a:r>
                <a:rPr lang="en-US" altLang="en-US" sz="1400" b="1">
                  <a:solidFill>
                    <a:srgbClr val="333300"/>
                  </a:solidFill>
                  <a:latin typeface="Times New Roman" panose="02020603050405020304" pitchFamily="18" charset="0"/>
                  <a:cs typeface="Times New Roman" panose="02020603050405020304" pitchFamily="18" charset="0"/>
                </a:rPr>
                <a:t>(A)</a:t>
              </a:r>
            </a:p>
          </p:txBody>
        </p:sp>
      </p:grpSp>
      <p:sp>
        <p:nvSpPr>
          <p:cNvPr id="42008" name="Text Box 24"/>
          <p:cNvSpPr txBox="1">
            <a:spLocks noChangeArrowheads="1"/>
          </p:cNvSpPr>
          <p:nvPr/>
        </p:nvSpPr>
        <p:spPr bwMode="auto">
          <a:xfrm rot="1233324">
            <a:off x="4038600" y="5780088"/>
            <a:ext cx="2054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latin typeface="Times New Roman" panose="02020603050405020304" pitchFamily="18" charset="0"/>
                <a:cs typeface="Times New Roman" panose="02020603050405020304" pitchFamily="18" charset="0"/>
              </a:rPr>
              <a:t>In-đô-nê-xi-a (H)</a:t>
            </a:r>
          </a:p>
        </p:txBody>
      </p:sp>
      <p:sp>
        <p:nvSpPr>
          <p:cNvPr id="42010" name="Text Box 26"/>
          <p:cNvSpPr txBox="1">
            <a:spLocks noChangeArrowheads="1"/>
          </p:cNvSpPr>
          <p:nvPr/>
        </p:nvSpPr>
        <p:spPr bwMode="auto">
          <a:xfrm>
            <a:off x="7467600" y="1905000"/>
            <a:ext cx="1219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Phi-lip-pin</a:t>
            </a:r>
          </a:p>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(T)</a:t>
            </a:r>
          </a:p>
        </p:txBody>
      </p:sp>
      <p:sp>
        <p:nvSpPr>
          <p:cNvPr id="7177" name="Text Box 28"/>
          <p:cNvSpPr txBox="1">
            <a:spLocks noChangeArrowheads="1"/>
          </p:cNvSpPr>
          <p:nvPr/>
        </p:nvSpPr>
        <p:spPr bwMode="auto">
          <a:xfrm>
            <a:off x="5334000" y="5334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endParaRPr lang="en-US" altLang="en-US" sz="1500" b="1">
              <a:solidFill>
                <a:srgbClr val="333300"/>
              </a:solidFill>
              <a:cs typeface="Arial" panose="020B0604020202020204" pitchFamily="34" charset="0"/>
            </a:endParaRPr>
          </a:p>
        </p:txBody>
      </p:sp>
      <p:sp>
        <p:nvSpPr>
          <p:cNvPr id="42013" name="Text Box 29"/>
          <p:cNvSpPr txBox="1">
            <a:spLocks noChangeArrowheads="1"/>
          </p:cNvSpPr>
          <p:nvPr/>
        </p:nvSpPr>
        <p:spPr bwMode="auto">
          <a:xfrm>
            <a:off x="6629400" y="5991225"/>
            <a:ext cx="1828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latin typeface="Times New Roman" panose="02020603050405020304" pitchFamily="18" charset="0"/>
                <a:cs typeface="Times New Roman" panose="02020603050405020304" pitchFamily="18" charset="0"/>
              </a:rPr>
              <a:t>Đông-Ti-mo</a:t>
            </a:r>
          </a:p>
          <a:p>
            <a:pPr algn="ctr" eaLnBrk="1" hangingPunct="1">
              <a:lnSpc>
                <a:spcPct val="80000"/>
              </a:lnSpc>
            </a:pPr>
            <a:r>
              <a:rPr lang="en-US" altLang="en-US" sz="1600" b="1">
                <a:solidFill>
                  <a:srgbClr val="333300"/>
                </a:solidFill>
                <a:cs typeface="Times New Roman" panose="02020603050405020304" pitchFamily="18" charset="0"/>
              </a:rPr>
              <a:t>(B)</a:t>
            </a:r>
          </a:p>
        </p:txBody>
      </p:sp>
      <p:sp>
        <p:nvSpPr>
          <p:cNvPr id="42014" name="Text Box 30"/>
          <p:cNvSpPr txBox="1">
            <a:spLocks noChangeArrowheads="1"/>
          </p:cNvSpPr>
          <p:nvPr/>
        </p:nvSpPr>
        <p:spPr bwMode="auto">
          <a:xfrm>
            <a:off x="3581400" y="41910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Xin-ga-po  (A)</a:t>
            </a:r>
          </a:p>
        </p:txBody>
      </p:sp>
      <p:sp>
        <p:nvSpPr>
          <p:cNvPr id="7180" name="Text Box 37"/>
          <p:cNvSpPr txBox="1">
            <a:spLocks noChangeArrowheads="1"/>
          </p:cNvSpPr>
          <p:nvPr/>
        </p:nvSpPr>
        <p:spPr bwMode="auto">
          <a:xfrm>
            <a:off x="1600200" y="6269038"/>
            <a:ext cx="7239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ct val="50000"/>
              </a:spcBef>
            </a:pPr>
            <a:r>
              <a:rPr lang="en-US" altLang="en-US" sz="2400" b="1">
                <a:latin typeface="Times New Roman" panose="02020603050405020304" pitchFamily="18" charset="0"/>
                <a:cs typeface="Times New Roman" panose="02020603050405020304" pitchFamily="18" charset="0"/>
              </a:rPr>
              <a:t>Lược đồ các nước Đông Nam Á trước 1945</a:t>
            </a:r>
          </a:p>
        </p:txBody>
      </p:sp>
      <p:sp>
        <p:nvSpPr>
          <p:cNvPr id="7181" name="Text Box 40"/>
          <p:cNvSpPr txBox="1">
            <a:spLocks noChangeArrowheads="1"/>
          </p:cNvSpPr>
          <p:nvPr/>
        </p:nvSpPr>
        <p:spPr bwMode="auto">
          <a:xfrm>
            <a:off x="381000" y="1033463"/>
            <a:ext cx="140652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p:txBody>
      </p:sp>
      <p:sp>
        <p:nvSpPr>
          <p:cNvPr id="7182" name="Text Box 41"/>
          <p:cNvSpPr txBox="1">
            <a:spLocks noChangeArrowheads="1"/>
          </p:cNvSpPr>
          <p:nvPr/>
        </p:nvSpPr>
        <p:spPr bwMode="auto">
          <a:xfrm>
            <a:off x="0" y="1752600"/>
            <a:ext cx="1560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P</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Pháp</a:t>
            </a:r>
          </a:p>
        </p:txBody>
      </p:sp>
      <p:sp>
        <p:nvSpPr>
          <p:cNvPr id="7183" name="Text Box 42"/>
          <p:cNvSpPr txBox="1">
            <a:spLocks noChangeArrowheads="1"/>
          </p:cNvSpPr>
          <p:nvPr/>
        </p:nvSpPr>
        <p:spPr bwMode="auto">
          <a:xfrm>
            <a:off x="0" y="3430588"/>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H</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Hà Lan</a:t>
            </a:r>
          </a:p>
        </p:txBody>
      </p:sp>
      <p:sp>
        <p:nvSpPr>
          <p:cNvPr id="7184" name="Text Box 43"/>
          <p:cNvSpPr txBox="1">
            <a:spLocks noChangeArrowheads="1"/>
          </p:cNvSpPr>
          <p:nvPr/>
        </p:nvSpPr>
        <p:spPr bwMode="auto">
          <a:xfrm>
            <a:off x="0" y="2514600"/>
            <a:ext cx="14303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T-</a:t>
            </a:r>
            <a:r>
              <a:rPr lang="en-US" altLang="en-US" sz="1600" b="1">
                <a:solidFill>
                  <a:srgbClr val="FF3300"/>
                </a:solidFill>
                <a:latin typeface="Times New Roman" panose="02020603050405020304" pitchFamily="18" charset="0"/>
                <a:cs typeface="Times New Roman" panose="02020603050405020304" pitchFamily="18" charset="0"/>
              </a:rPr>
              <a:t>Thuộc địa Tây Ban Nha</a:t>
            </a:r>
          </a:p>
        </p:txBody>
      </p:sp>
      <p:sp>
        <p:nvSpPr>
          <p:cNvPr id="7185" name="Text Box 44"/>
          <p:cNvSpPr txBox="1">
            <a:spLocks noChangeArrowheads="1"/>
          </p:cNvSpPr>
          <p:nvPr/>
        </p:nvSpPr>
        <p:spPr bwMode="auto">
          <a:xfrm>
            <a:off x="0" y="4419600"/>
            <a:ext cx="13954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B-</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Bồ Đào Nha</a:t>
            </a:r>
          </a:p>
        </p:txBody>
      </p:sp>
      <p:sp>
        <p:nvSpPr>
          <p:cNvPr id="7186" name="Rectangle 45"/>
          <p:cNvSpPr>
            <a:spLocks noChangeArrowheads="1"/>
          </p:cNvSpPr>
          <p:nvPr/>
        </p:nvSpPr>
        <p:spPr bwMode="auto">
          <a:xfrm>
            <a:off x="0" y="990600"/>
            <a:ext cx="1428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A </a:t>
            </a:r>
            <a:r>
              <a:rPr lang="en-US" altLang="en-US" sz="1600" b="1">
                <a:solidFill>
                  <a:srgbClr val="FF3300"/>
                </a:solidFill>
                <a:latin typeface="Times New Roman" panose="02020603050405020304" pitchFamily="18" charset="0"/>
                <a:cs typeface="Times New Roman" panose="02020603050405020304" pitchFamily="18" charset="0"/>
              </a:rPr>
              <a:t>- Thuộc địa Anh</a:t>
            </a:r>
          </a:p>
        </p:txBody>
      </p:sp>
      <p:sp>
        <p:nvSpPr>
          <p:cNvPr id="7187" name="Rectangle 46"/>
          <p:cNvSpPr>
            <a:spLocks noChangeArrowheads="1"/>
          </p:cNvSpPr>
          <p:nvPr/>
        </p:nvSpPr>
        <p:spPr bwMode="auto">
          <a:xfrm>
            <a:off x="0" y="715963"/>
            <a:ext cx="1447800" cy="576103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42031" name="Text Box 47"/>
          <p:cNvSpPr txBox="1">
            <a:spLocks noChangeArrowheads="1"/>
          </p:cNvSpPr>
          <p:nvPr/>
        </p:nvSpPr>
        <p:spPr bwMode="auto">
          <a:xfrm>
            <a:off x="4953000" y="43434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Bru-nây (A)</a:t>
            </a:r>
          </a:p>
        </p:txBody>
      </p:sp>
      <p:sp>
        <p:nvSpPr>
          <p:cNvPr id="7189" name="Rectangle 23"/>
          <p:cNvSpPr>
            <a:spLocks noChangeArrowheads="1"/>
          </p:cNvSpPr>
          <p:nvPr/>
        </p:nvSpPr>
        <p:spPr bwMode="auto">
          <a:xfrm>
            <a:off x="1295400" y="42863"/>
            <a:ext cx="7629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rPr>
              <a:t>BÀI 5: CÁC NƯỚC ĐÔNG NAM Á</a:t>
            </a:r>
          </a:p>
        </p:txBody>
      </p:sp>
      <p:sp>
        <p:nvSpPr>
          <p:cNvPr id="2" name="Text Box 13"/>
          <p:cNvSpPr txBox="1">
            <a:spLocks noChangeArrowheads="1"/>
          </p:cNvSpPr>
          <p:nvPr/>
        </p:nvSpPr>
        <p:spPr bwMode="auto">
          <a:xfrm>
            <a:off x="3013075" y="2259013"/>
            <a:ext cx="2286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a:solidFill>
                  <a:srgbClr val="333300"/>
                </a:solidFill>
                <a:cs typeface="Arial" panose="020B0604020202020204" pitchFamily="34" charset="0"/>
              </a:rPr>
              <a:t>   </a:t>
            </a:r>
            <a:r>
              <a:rPr lang="en-US" altLang="en-US" sz="1500" b="1">
                <a:solidFill>
                  <a:srgbClr val="333300"/>
                </a:solidFill>
                <a:cs typeface="Times New Roman" panose="02020603050405020304" pitchFamily="18" charset="0"/>
              </a:rPr>
              <a:t>Cam-pu-chia (P)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9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0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0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p:bldP spid="41998" grpId="0"/>
      <p:bldP spid="42001" grpId="0"/>
      <p:bldP spid="42008" grpId="0"/>
      <p:bldP spid="42010" grpId="0"/>
      <p:bldP spid="42013" grpId="0"/>
      <p:bldP spid="42014" grpId="0"/>
      <p:bldP spid="4203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332" y="6071744"/>
            <a:ext cx="8342752" cy="55498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345332" y="1485786"/>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345332" y="3540852"/>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345332" y="97560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345332" y="554852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45332" y="298608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191000" y="2095184"/>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211908" y="4683023"/>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2" descr="Ban_do_Dong_Nam_A cat roi">
            <a:extLst>
              <a:ext uri="{FF2B5EF4-FFF2-40B4-BE49-F238E27FC236}">
                <a16:creationId xmlns:a16="http://schemas.microsoft.com/office/drawing/2014/main" xmlns="" id="{CC7CCE65-588E-9D2D-5C8C-8A9EB9384592}"/>
              </a:ext>
            </a:extLst>
          </p:cNvPr>
          <p:cNvPicPr>
            <a:picLocks noChangeAspect="1" noChangeArrowheads="1"/>
          </p:cNvPicPr>
          <p:nvPr/>
        </p:nvPicPr>
        <p:blipFill>
          <a:blip r:embed="rId2"/>
          <a:srcRect/>
          <a:stretch>
            <a:fillRect/>
          </a:stretch>
        </p:blipFill>
        <p:spPr bwMode="auto">
          <a:xfrm>
            <a:off x="1143000" y="152400"/>
            <a:ext cx="8839201" cy="6223000"/>
          </a:xfrm>
          <a:prstGeom prst="rect">
            <a:avLst/>
          </a:prstGeom>
          <a:noFill/>
          <a:ln w="38100">
            <a:solidFill>
              <a:srgbClr val="000000"/>
            </a:solid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1954</Words>
  <Application>Microsoft Office PowerPoint</Application>
  <PresentationFormat>On-screen Show (4:3)</PresentationFormat>
  <Paragraphs>281</Paragraphs>
  <Slides>39</Slides>
  <Notes>3</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.VnTime</vt:lpstr>
      <vt:lpstr>Arial</vt:lpstr>
      <vt:lpstr>Calibri</vt:lpstr>
      <vt:lpstr>Lucida Sans Unicode</vt:lpstr>
      <vt:lpstr>Symbol</vt:lpstr>
      <vt:lpstr>Tahoma</vt:lpstr>
      <vt:lpstr>Times New Roman</vt:lpstr>
      <vt:lpstr>Verdana</vt:lpstr>
      <vt:lpstr>VNI-Aptima</vt:lpstr>
      <vt:lpstr>VNI-Times</vt:lpstr>
      <vt:lpstr>Wingdings</vt:lpstr>
      <vt:lpstr>Office Theme</vt:lpstr>
      <vt:lpstr>PowerPoint Presentation</vt:lpstr>
      <vt:lpstr>PowerPoint Presentation</vt:lpstr>
      <vt:lpstr>PowerPoint Presentation</vt:lpstr>
      <vt:lpstr>Đông Nam Á (A South East Asia) là khu vực nằm ở phía Đông Nam của châu Á. Diện tích 4,5 triệu km2. Chiếm 14.1 % lãnh thổ châu Á và chiếm 3.3 % diện tích toàn thế giới. Nằm ở vị trí ngã 3 đường được 2 đại dương lớn bao quanh, có vị trí chiến lược vô cùng quan trọng</vt:lpstr>
      <vt:lpstr>PowerPoint Presentation</vt:lpstr>
      <vt:lpstr>I. TÌNH HÌNH ĐÔNG NAM Á TRƯỚC VÀ SAU NĂM 1945</vt:lpstr>
      <vt:lpstr>I. TÌNH HÌNH ĐÔNG NAM Á TRƯỚC VÀ SAU NĂM 1945</vt:lpstr>
      <vt:lpstr>PowerPoint Presentation</vt:lpstr>
      <vt:lpstr>I. TÌNH HÌNH ĐÔNG NAM Á TRƯỚC VÀ SAU NĂM 1945</vt:lpstr>
      <vt:lpstr>I. TÌNH HÌNH ĐÔNG NAM Á TRƯỚC VÀ SAU NĂM 1945</vt:lpstr>
      <vt:lpstr>PowerPoint Presentation</vt:lpstr>
      <vt:lpstr>PowerPoint Presentation</vt:lpstr>
      <vt:lpstr>PowerPoint Presentation</vt:lpstr>
      <vt:lpstr>PowerPoint Presentation</vt:lpstr>
      <vt:lpstr>I. TÌNH HÌNH ĐÔNG NAM Á TRƯỚC VÀ SAU NĂM 1945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Windows User</cp:lastModifiedBy>
  <cp:revision>62</cp:revision>
  <dcterms:created xsi:type="dcterms:W3CDTF">2017-10-13T10:32:00Z</dcterms:created>
  <dcterms:modified xsi:type="dcterms:W3CDTF">2022-10-04T15:43:17Z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986C4413805942D4A977C6B64FF0E3CA</vt:lpwstr>
  </property>
  <property fmtid="{D5CDD505-2E9C-101B-9397-08002B2CF9AE}" pid="3" name="KSOProductBuildVer">
    <vt:lpwstr>1033-11.2.0.10323</vt:lpwstr>
  </property>
</Properties>
</file>